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4"/>
  </p:notesMasterIdLst>
  <p:sldIdLst>
    <p:sldId id="256" r:id="rId2"/>
    <p:sldId id="257" r:id="rId3"/>
    <p:sldId id="258" r:id="rId4"/>
    <p:sldId id="261" r:id="rId5"/>
    <p:sldId id="262" r:id="rId6"/>
    <p:sldId id="263" r:id="rId7"/>
    <p:sldId id="264" r:id="rId8"/>
    <p:sldId id="266" r:id="rId9"/>
    <p:sldId id="267" r:id="rId10"/>
    <p:sldId id="259" r:id="rId11"/>
    <p:sldId id="260"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114" d="100"/>
          <a:sy n="114" d="100"/>
        </p:scale>
        <p:origin x="474" y="114"/>
      </p:cViewPr>
      <p:guideLst>
        <p:guide orient="horz" pos="2137"/>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EB5AE-A50B-4E11-8858-B20BFA7A8BAC}" type="datetimeFigureOut">
              <a:rPr lang="fr-FR" smtClean="0"/>
              <a:t>23/06/2022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2AE1A-566F-4FEE-BDFA-559278AB696D}" type="slidenum">
              <a:rPr lang="fr-FR" smtClean="0"/>
              <a:t>‹N°›</a:t>
            </a:fld>
            <a:endParaRPr lang="fr-FR"/>
          </a:p>
        </p:txBody>
      </p:sp>
    </p:spTree>
    <p:extLst>
      <p:ext uri="{BB962C8B-B14F-4D97-AF65-F5344CB8AC3E}">
        <p14:creationId xmlns:p14="http://schemas.microsoft.com/office/powerpoint/2010/main" val="3053084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2965939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1CC5F76-2FB9-4DB6-8677-D571F9A1A258}"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944867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2887028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4"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38118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1656470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941959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1938391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1746920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3391626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188179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869859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1CC5F76-2FB9-4DB6-8677-D571F9A1A258}"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2596117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1CC5F76-2FB9-4DB6-8677-D571F9A1A258}" type="datetimeFigureOut">
              <a:rPr lang="fr-FR" smtClean="0"/>
              <a:t>23/06/2022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101348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394383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596818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7" name="Date Placeholder 4"/>
          <p:cNvSpPr>
            <a:spLocks noGrp="1"/>
          </p:cNvSpPr>
          <p:nvPr>
            <p:ph type="dt" sz="half" idx="10"/>
          </p:nvPr>
        </p:nvSpPr>
        <p:spPr/>
        <p:txBody>
          <a:bodyPr/>
          <a:lstStyle/>
          <a:p>
            <a:fld id="{31CC5F76-2FB9-4DB6-8677-D571F9A1A258}" type="datetimeFigureOut">
              <a:rPr lang="fr-FR" smtClean="0"/>
              <a:t>23/06/2022</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163831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1CC5F76-2FB9-4DB6-8677-D571F9A1A258}"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328DD37-A177-4065-9B64-8245BD02C277}" type="slidenum">
              <a:rPr lang="fr-FR" smtClean="0"/>
              <a:t>‹N°›</a:t>
            </a:fld>
            <a:endParaRPr lang="fr-FR"/>
          </a:p>
        </p:txBody>
      </p:sp>
    </p:spTree>
    <p:extLst>
      <p:ext uri="{BB962C8B-B14F-4D97-AF65-F5344CB8AC3E}">
        <p14:creationId xmlns:p14="http://schemas.microsoft.com/office/powerpoint/2010/main" val="1173860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1CC5F76-2FB9-4DB6-8677-D571F9A1A258}" type="datetimeFigureOut">
              <a:rPr lang="fr-FR" smtClean="0"/>
              <a:t>23/06/2022</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328DD37-A177-4065-9B64-8245BD02C277}" type="slidenum">
              <a:rPr lang="fr-FR" smtClean="0"/>
              <a:t>‹N°›</a:t>
            </a:fld>
            <a:endParaRPr lang="fr-FR"/>
          </a:p>
        </p:txBody>
      </p:sp>
    </p:spTree>
    <p:extLst>
      <p:ext uri="{BB962C8B-B14F-4D97-AF65-F5344CB8AC3E}">
        <p14:creationId xmlns:p14="http://schemas.microsoft.com/office/powerpoint/2010/main" val="409709561"/>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documents-pause.college-de-france.fr/"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1.svg"/><Relationship Id="rId7" Type="http://schemas.openxmlformats.org/officeDocument/2006/relationships/image" Target="../media/image66.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11.svg"/><Relationship Id="rId5" Type="http://schemas.openxmlformats.org/officeDocument/2006/relationships/image" Target="../media/image64.svg"/><Relationship Id="rId10" Type="http://schemas.openxmlformats.org/officeDocument/2006/relationships/image" Target="../media/image10.png"/><Relationship Id="rId4" Type="http://schemas.openxmlformats.org/officeDocument/2006/relationships/image" Target="../media/image63.png"/><Relationship Id="rId9" Type="http://schemas.openxmlformats.org/officeDocument/2006/relationships/image" Target="../media/image68.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gif"/></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5.gif"/><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B41277-C3BE-4A29-B9FF-C99C64BAC3B1}"/>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87669164-E5D1-4B21-8D22-89939ABC9513}"/>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B50561D7-D969-40D0-8145-FFB8CC0A5F49}"/>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71437" y="0"/>
            <a:ext cx="12263437" cy="685800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D5ED30E3-DE4F-4E93-8E67-7002A41AB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5654" y="5834807"/>
            <a:ext cx="1377049" cy="916364"/>
          </a:xfrm>
          <a:prstGeom prst="rect">
            <a:avLst/>
          </a:prstGeom>
        </p:spPr>
      </p:pic>
      <p:pic>
        <p:nvPicPr>
          <p:cNvPr id="9" name="Image 8">
            <a:extLst>
              <a:ext uri="{FF2B5EF4-FFF2-40B4-BE49-F238E27FC236}">
                <a16:creationId xmlns:a16="http://schemas.microsoft.com/office/drawing/2014/main" id="{801964FB-ADC3-43BC-8B6F-756802D28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876" y="6084335"/>
            <a:ext cx="2062163" cy="660815"/>
          </a:xfrm>
          <a:prstGeom prst="rect">
            <a:avLst/>
          </a:prstGeom>
        </p:spPr>
      </p:pic>
      <p:sp>
        <p:nvSpPr>
          <p:cNvPr id="10" name="Rectangle 9">
            <a:extLst>
              <a:ext uri="{FF2B5EF4-FFF2-40B4-BE49-F238E27FC236}">
                <a16:creationId xmlns:a16="http://schemas.microsoft.com/office/drawing/2014/main" id="{53405269-ACA0-4E53-A2FE-70B07658FD75}"/>
              </a:ext>
            </a:extLst>
          </p:cNvPr>
          <p:cNvSpPr/>
          <p:nvPr/>
        </p:nvSpPr>
        <p:spPr>
          <a:xfrm>
            <a:off x="119269" y="5828786"/>
            <a:ext cx="1377049" cy="916364"/>
          </a:xfrm>
          <a:prstGeom prst="rect">
            <a:avLst/>
          </a:prstGeom>
          <a:solidFill>
            <a:schemeClr val="bg1"/>
          </a:solidFill>
          <a:ln>
            <a:noFill/>
          </a:ln>
          <a:effectLst>
            <a:softEdge rad="254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2000" dirty="0">
                <a:solidFill>
                  <a:schemeClr val="tx1"/>
                </a:solidFill>
                <a:latin typeface="Bahnschrift" panose="020B0502040204020203" pitchFamily="34" charset="0"/>
              </a:rPr>
              <a:t>Tuteur :</a:t>
            </a:r>
          </a:p>
          <a:p>
            <a:pPr algn="ctr"/>
            <a:r>
              <a:rPr lang="fr-FR" sz="2000" dirty="0">
                <a:solidFill>
                  <a:schemeClr val="tx1"/>
                </a:solidFill>
                <a:latin typeface="Bahnschrift" panose="020B0502040204020203" pitchFamily="34" charset="0"/>
              </a:rPr>
              <a:t>Gerhard Daniel</a:t>
            </a:r>
          </a:p>
        </p:txBody>
      </p:sp>
      <p:sp>
        <p:nvSpPr>
          <p:cNvPr id="11" name="ZoneTexte 10">
            <a:extLst>
              <a:ext uri="{FF2B5EF4-FFF2-40B4-BE49-F238E27FC236}">
                <a16:creationId xmlns:a16="http://schemas.microsoft.com/office/drawing/2014/main" id="{2867B236-472C-4EA4-A5A4-3C48F02F185C}"/>
              </a:ext>
            </a:extLst>
          </p:cNvPr>
          <p:cNvSpPr txBox="1"/>
          <p:nvPr/>
        </p:nvSpPr>
        <p:spPr>
          <a:xfrm>
            <a:off x="3769080" y="106829"/>
            <a:ext cx="4653838" cy="2123658"/>
          </a:xfrm>
          <a:prstGeom prst="rect">
            <a:avLst/>
          </a:prstGeom>
          <a:noFill/>
        </p:spPr>
        <p:txBody>
          <a:bodyPr wrap="none" rtlCol="0">
            <a:spAutoFit/>
          </a:bodyPr>
          <a:lstStyle/>
          <a:p>
            <a:pPr algn="ctr"/>
            <a:r>
              <a:rPr lang="fr-FR" sz="3200" dirty="0">
                <a:latin typeface="Bahnschrift" panose="020B0502040204020203" pitchFamily="34" charset="0"/>
              </a:rPr>
              <a:t>Collège de France</a:t>
            </a:r>
          </a:p>
          <a:p>
            <a:pPr algn="ctr"/>
            <a:r>
              <a:rPr lang="fr-FR" sz="3200" dirty="0">
                <a:latin typeface="Bahnschrift" panose="020B0502040204020203" pitchFamily="34" charset="0"/>
              </a:rPr>
              <a:t>Stage de formation 2022</a:t>
            </a:r>
          </a:p>
          <a:p>
            <a:pPr algn="ctr"/>
            <a:r>
              <a:rPr lang="fr-FR" sz="3200" dirty="0">
                <a:latin typeface="Bahnschrift" panose="020B0502040204020203" pitchFamily="34" charset="0"/>
              </a:rPr>
              <a:t>BTS SIO1</a:t>
            </a:r>
          </a:p>
          <a:p>
            <a:pPr algn="ctr"/>
            <a:endParaRPr lang="fr-FR" sz="3600" dirty="0">
              <a:latin typeface="Bahnschrift" panose="020B0502040204020203" pitchFamily="34" charset="0"/>
            </a:endParaRPr>
          </a:p>
        </p:txBody>
      </p:sp>
    </p:spTree>
    <p:extLst>
      <p:ext uri="{BB962C8B-B14F-4D97-AF65-F5344CB8AC3E}">
        <p14:creationId xmlns:p14="http://schemas.microsoft.com/office/powerpoint/2010/main" val="1479013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D8D641F-2539-4B4C-B351-C535DE4E103E}"/>
              </a:ext>
            </a:extLst>
          </p:cNvPr>
          <p:cNvSpPr txBox="1"/>
          <p:nvPr/>
        </p:nvSpPr>
        <p:spPr>
          <a:xfrm>
            <a:off x="2417928" y="259307"/>
            <a:ext cx="7356144" cy="769441"/>
          </a:xfrm>
          <a:prstGeom prst="rect">
            <a:avLst/>
          </a:prstGeom>
          <a:noFill/>
        </p:spPr>
        <p:txBody>
          <a:bodyPr wrap="square" rtlCol="0">
            <a:spAutoFit/>
          </a:bodyPr>
          <a:lstStyle/>
          <a:p>
            <a:pPr algn="ctr"/>
            <a:r>
              <a:rPr lang="fr-FR" sz="4400" dirty="0">
                <a:latin typeface="Bahnschrift" panose="020B0502040204020203" pitchFamily="34" charset="0"/>
              </a:rPr>
              <a:t>Documents Pause</a:t>
            </a:r>
          </a:p>
        </p:txBody>
      </p:sp>
      <p:sp>
        <p:nvSpPr>
          <p:cNvPr id="3" name="ZoneTexte 2">
            <a:extLst>
              <a:ext uri="{FF2B5EF4-FFF2-40B4-BE49-F238E27FC236}">
                <a16:creationId xmlns:a16="http://schemas.microsoft.com/office/drawing/2014/main" id="{D9ED83E6-D229-40CB-96EE-71003C76E842}"/>
              </a:ext>
            </a:extLst>
          </p:cNvPr>
          <p:cNvSpPr txBox="1"/>
          <p:nvPr/>
        </p:nvSpPr>
        <p:spPr>
          <a:xfrm>
            <a:off x="329820" y="1433015"/>
            <a:ext cx="5328858" cy="400110"/>
          </a:xfrm>
          <a:prstGeom prst="rect">
            <a:avLst/>
          </a:prstGeom>
          <a:noFill/>
        </p:spPr>
        <p:txBody>
          <a:bodyPr wrap="square" rtlCol="0">
            <a:spAutoFit/>
          </a:bodyPr>
          <a:lstStyle/>
          <a:p>
            <a:r>
              <a:rPr lang="fr-FR" sz="2000" u="sng" dirty="0">
                <a:latin typeface="Bahnschrift" panose="020B0502040204020203" pitchFamily="34" charset="0"/>
              </a:rPr>
              <a:t>Qu’est ce que Documents Pause ?</a:t>
            </a:r>
          </a:p>
        </p:txBody>
      </p:sp>
      <p:sp>
        <p:nvSpPr>
          <p:cNvPr id="4" name="ZoneTexte 3">
            <a:extLst>
              <a:ext uri="{FF2B5EF4-FFF2-40B4-BE49-F238E27FC236}">
                <a16:creationId xmlns:a16="http://schemas.microsoft.com/office/drawing/2014/main" id="{34407A0D-5FB1-484F-B619-C85CC40E84DD}"/>
              </a:ext>
            </a:extLst>
          </p:cNvPr>
          <p:cNvSpPr txBox="1"/>
          <p:nvPr/>
        </p:nvSpPr>
        <p:spPr>
          <a:xfrm>
            <a:off x="329820" y="2092225"/>
            <a:ext cx="5729668" cy="1600438"/>
          </a:xfrm>
          <a:prstGeom prst="rect">
            <a:avLst/>
          </a:prstGeom>
          <a:noFill/>
        </p:spPr>
        <p:txBody>
          <a:bodyPr wrap="square" rtlCol="0">
            <a:spAutoFit/>
          </a:bodyPr>
          <a:lstStyle/>
          <a:p>
            <a:pPr algn="just"/>
            <a:r>
              <a:rPr lang="fr-FR" sz="1600" dirty="0">
                <a:latin typeface="Bahnschrift" panose="020B0502040204020203" pitchFamily="34" charset="0"/>
              </a:rPr>
              <a:t>Documents Pause permet l’accueil de scientifiques et d’artistes en exil dans des établissements d’enseignement supérieur en France. Documents Pause assiste également dans leurs démarches et accompagnons leur insertion professionnelle.</a:t>
            </a:r>
          </a:p>
          <a:p>
            <a:endParaRPr lang="fr-FR" dirty="0"/>
          </a:p>
        </p:txBody>
      </p:sp>
      <p:sp>
        <p:nvSpPr>
          <p:cNvPr id="6" name="ZoneTexte 5">
            <a:extLst>
              <a:ext uri="{FF2B5EF4-FFF2-40B4-BE49-F238E27FC236}">
                <a16:creationId xmlns:a16="http://schemas.microsoft.com/office/drawing/2014/main" id="{E086EB9D-7C2C-450F-9B9A-5F0A0CD873A7}"/>
              </a:ext>
            </a:extLst>
          </p:cNvPr>
          <p:cNvSpPr txBox="1"/>
          <p:nvPr/>
        </p:nvSpPr>
        <p:spPr>
          <a:xfrm>
            <a:off x="6415537" y="2192159"/>
            <a:ext cx="5446643" cy="1138773"/>
          </a:xfrm>
          <a:prstGeom prst="rect">
            <a:avLst/>
          </a:prstGeom>
          <a:noFill/>
        </p:spPr>
        <p:txBody>
          <a:bodyPr wrap="square" rtlCol="0">
            <a:spAutoFit/>
          </a:bodyPr>
          <a:lstStyle/>
          <a:p>
            <a:pPr algn="just"/>
            <a:r>
              <a:rPr lang="fr-FR" sz="1600" dirty="0">
                <a:latin typeface="Bahnschrift" panose="020B0502040204020203" pitchFamily="34" charset="0"/>
              </a:rPr>
              <a:t>Le serveur Documents-Pause est un serveur cloud local sécurisé dont l’URL est :</a:t>
            </a:r>
          </a:p>
          <a:p>
            <a:pPr algn="just"/>
            <a:r>
              <a:rPr lang="fr-FR" sz="1600" u="sng" dirty="0">
                <a:latin typeface="Bahnschrift" panose="020B0502040204020203" pitchFamily="34" charset="0"/>
                <a:hlinkClick r:id="rId2"/>
              </a:rPr>
              <a:t>https://documents-pause.college-de-france.fr</a:t>
            </a:r>
            <a:endParaRPr lang="fr-FR" sz="1600" dirty="0">
              <a:latin typeface="Bahnschrift" panose="020B0502040204020203" pitchFamily="34" charset="0"/>
            </a:endParaRPr>
          </a:p>
          <a:p>
            <a:endParaRPr lang="fr-FR" dirty="0"/>
          </a:p>
        </p:txBody>
      </p:sp>
      <p:sp>
        <p:nvSpPr>
          <p:cNvPr id="7" name="ZoneTexte 6">
            <a:extLst>
              <a:ext uri="{FF2B5EF4-FFF2-40B4-BE49-F238E27FC236}">
                <a16:creationId xmlns:a16="http://schemas.microsoft.com/office/drawing/2014/main" id="{19AD0A9F-928B-4775-98E0-D9A82F79F130}"/>
              </a:ext>
            </a:extLst>
          </p:cNvPr>
          <p:cNvSpPr txBox="1"/>
          <p:nvPr/>
        </p:nvSpPr>
        <p:spPr>
          <a:xfrm>
            <a:off x="6415537" y="1410398"/>
            <a:ext cx="6523747" cy="400110"/>
          </a:xfrm>
          <a:prstGeom prst="rect">
            <a:avLst/>
          </a:prstGeom>
          <a:noFill/>
        </p:spPr>
        <p:txBody>
          <a:bodyPr wrap="square" rtlCol="0">
            <a:spAutoFit/>
          </a:bodyPr>
          <a:lstStyle/>
          <a:p>
            <a:pPr lvl="0" eaLnBrk="0" fontAlgn="base" hangingPunct="0">
              <a:spcBef>
                <a:spcPct val="0"/>
              </a:spcBef>
              <a:spcAft>
                <a:spcPct val="0"/>
              </a:spcAft>
            </a:pPr>
            <a:r>
              <a:rPr lang="fr-FR" altLang="fr-FR" sz="2000" u="sng" dirty="0">
                <a:latin typeface="Bahnschrift" panose="020B0502040204020203" pitchFamily="34" charset="0"/>
                <a:ea typeface="Times New Roman" panose="02020603050405020304" pitchFamily="18" charset="0"/>
              </a:rPr>
              <a:t>Quelle est la fonctionnalité de Document-Pause ? </a:t>
            </a:r>
            <a:endParaRPr lang="fr-FR" altLang="fr-FR" sz="2000" u="sng" dirty="0">
              <a:latin typeface="Bahnschrift" panose="020B0502040204020203" pitchFamily="34" charset="0"/>
            </a:endParaRPr>
          </a:p>
        </p:txBody>
      </p:sp>
      <p:sp>
        <p:nvSpPr>
          <p:cNvPr id="8" name="Rectangle 2">
            <a:extLst>
              <a:ext uri="{FF2B5EF4-FFF2-40B4-BE49-F238E27FC236}">
                <a16:creationId xmlns:a16="http://schemas.microsoft.com/office/drawing/2014/main" id="{A5C80CFC-B31A-4B7F-BD55-5342908F05A9}"/>
              </a:ext>
            </a:extLst>
          </p:cNvPr>
          <p:cNvSpPr>
            <a:spLocks noChangeArrowheads="1"/>
          </p:cNvSpPr>
          <p:nvPr/>
        </p:nvSpPr>
        <p:spPr bwMode="auto">
          <a:xfrm>
            <a:off x="0" y="40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1" name="Image 10">
            <a:extLst>
              <a:ext uri="{FF2B5EF4-FFF2-40B4-BE49-F238E27FC236}">
                <a16:creationId xmlns:a16="http://schemas.microsoft.com/office/drawing/2014/main" id="{495B6016-A2C2-4FD2-8F1F-6D0382BEA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36" y="3889615"/>
            <a:ext cx="5446643" cy="2709078"/>
          </a:xfrm>
          <a:prstGeom prst="rect">
            <a:avLst/>
          </a:prstGeom>
        </p:spPr>
      </p:pic>
      <p:sp>
        <p:nvSpPr>
          <p:cNvPr id="12" name="ZoneTexte 11">
            <a:extLst>
              <a:ext uri="{FF2B5EF4-FFF2-40B4-BE49-F238E27FC236}">
                <a16:creationId xmlns:a16="http://schemas.microsoft.com/office/drawing/2014/main" id="{8D187466-FFA8-4EF4-BBC7-DD0800A11D4B}"/>
              </a:ext>
            </a:extLst>
          </p:cNvPr>
          <p:cNvSpPr txBox="1"/>
          <p:nvPr/>
        </p:nvSpPr>
        <p:spPr>
          <a:xfrm>
            <a:off x="6406437" y="3440999"/>
            <a:ext cx="6286949" cy="338554"/>
          </a:xfrm>
          <a:prstGeom prst="rect">
            <a:avLst/>
          </a:prstGeom>
          <a:noFill/>
        </p:spPr>
        <p:txBody>
          <a:bodyPr wrap="square" rtlCol="0">
            <a:spAutoFit/>
          </a:bodyPr>
          <a:lstStyle/>
          <a:p>
            <a:r>
              <a:rPr lang="fr-FR" sz="1600" dirty="0">
                <a:latin typeface="Bahnschrift" panose="020B0502040204020203" pitchFamily="34" charset="0"/>
              </a:rPr>
              <a:t>L’interface de Documents-Pause lorsque l’on est connecté</a:t>
            </a:r>
          </a:p>
        </p:txBody>
      </p:sp>
      <p:pic>
        <p:nvPicPr>
          <p:cNvPr id="14" name="Image 13">
            <a:extLst>
              <a:ext uri="{FF2B5EF4-FFF2-40B4-BE49-F238E27FC236}">
                <a16:creationId xmlns:a16="http://schemas.microsoft.com/office/drawing/2014/main" id="{E91E8063-DC2D-49D2-A94E-F49A55106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8718" y="109925"/>
            <a:ext cx="1762256" cy="992881"/>
          </a:xfrm>
          <a:prstGeom prst="rect">
            <a:avLst/>
          </a:prstGeom>
        </p:spPr>
      </p:pic>
      <p:sp>
        <p:nvSpPr>
          <p:cNvPr id="17" name="ZoneTexte 16">
            <a:extLst>
              <a:ext uri="{FF2B5EF4-FFF2-40B4-BE49-F238E27FC236}">
                <a16:creationId xmlns:a16="http://schemas.microsoft.com/office/drawing/2014/main" id="{B23693B1-FC9B-42B7-99EC-EC8438364FAB}"/>
              </a:ext>
            </a:extLst>
          </p:cNvPr>
          <p:cNvSpPr txBox="1"/>
          <p:nvPr/>
        </p:nvSpPr>
        <p:spPr>
          <a:xfrm>
            <a:off x="156345" y="4153603"/>
            <a:ext cx="6259191" cy="2339102"/>
          </a:xfrm>
          <a:prstGeom prst="rect">
            <a:avLst/>
          </a:prstGeom>
          <a:noFill/>
        </p:spPr>
        <p:txBody>
          <a:bodyPr wrap="square" rtlCol="0">
            <a:spAutoFit/>
          </a:bodyPr>
          <a:lstStyle/>
          <a:p>
            <a:pPr marL="285750" lvl="0" indent="-285750" algn="just">
              <a:buFontTx/>
              <a:buChar char="-"/>
            </a:pPr>
            <a:r>
              <a:rPr lang="fr-FR" sz="1600" dirty="0">
                <a:latin typeface="Bahnschrift" panose="020B0502040204020203" pitchFamily="34" charset="0"/>
              </a:rPr>
              <a:t>Mise en place d’un modèle de coût prévisible</a:t>
            </a:r>
          </a:p>
          <a:p>
            <a:pPr marL="285750" lvl="0" indent="-285750" algn="just">
              <a:buFontTx/>
              <a:buChar char="-"/>
            </a:pPr>
            <a:endParaRPr lang="fr-FR" sz="1600" dirty="0">
              <a:latin typeface="Bahnschrift" panose="020B0502040204020203" pitchFamily="34" charset="0"/>
            </a:endParaRPr>
          </a:p>
          <a:p>
            <a:pPr marL="285750" lvl="0" indent="-285750" algn="just">
              <a:buFontTx/>
              <a:buChar char="-"/>
            </a:pPr>
            <a:r>
              <a:rPr lang="fr-FR" sz="1600" dirty="0">
                <a:latin typeface="Bahnschrift" panose="020B0502040204020203" pitchFamily="34" charset="0"/>
              </a:rPr>
              <a:t>La promesse d’un renouvellement plus rapide des </a:t>
            </a:r>
          </a:p>
          <a:p>
            <a:pPr lvl="0" algn="just"/>
            <a:r>
              <a:rPr lang="fr-FR" sz="1600" dirty="0">
                <a:latin typeface="Bahnschrift" panose="020B0502040204020203" pitchFamily="34" charset="0"/>
              </a:rPr>
              <a:t>     systèmes et terminaux informatiques</a:t>
            </a:r>
          </a:p>
          <a:p>
            <a:pPr marL="285750" lvl="0" indent="-285750" algn="just">
              <a:buFontTx/>
              <a:buChar char="-"/>
            </a:pPr>
            <a:endParaRPr lang="fr-FR" sz="1600" dirty="0">
              <a:latin typeface="Bahnschrift" panose="020B0502040204020203" pitchFamily="34" charset="0"/>
            </a:endParaRPr>
          </a:p>
          <a:p>
            <a:pPr marL="285750" lvl="0" indent="-285750" algn="just">
              <a:buFontTx/>
              <a:buChar char="-"/>
            </a:pPr>
            <a:r>
              <a:rPr lang="fr-FR" sz="1600" dirty="0">
                <a:latin typeface="Bahnschrift" panose="020B0502040204020203" pitchFamily="34" charset="0"/>
              </a:rPr>
              <a:t>Efficacité de l’approvisionnement renforcée</a:t>
            </a:r>
          </a:p>
          <a:p>
            <a:pPr marL="285750" lvl="0" indent="-285750" algn="just">
              <a:buFontTx/>
              <a:buChar char="-"/>
            </a:pPr>
            <a:endParaRPr lang="fr-FR" sz="1600" dirty="0">
              <a:latin typeface="Bahnschrift" panose="020B0502040204020203" pitchFamily="34" charset="0"/>
            </a:endParaRPr>
          </a:p>
          <a:p>
            <a:pPr lvl="0" algn="just"/>
            <a:r>
              <a:rPr lang="fr-FR" sz="1600" dirty="0">
                <a:latin typeface="Bahnschrift" panose="020B0502040204020203" pitchFamily="34" charset="0"/>
              </a:rPr>
              <a:t>-   Réduction de l’encombrement du personnel  informatique</a:t>
            </a:r>
          </a:p>
          <a:p>
            <a:endParaRPr lang="fr-FR" dirty="0"/>
          </a:p>
        </p:txBody>
      </p:sp>
      <p:sp>
        <p:nvSpPr>
          <p:cNvPr id="19" name="ZoneTexte 18">
            <a:extLst>
              <a:ext uri="{FF2B5EF4-FFF2-40B4-BE49-F238E27FC236}">
                <a16:creationId xmlns:a16="http://schemas.microsoft.com/office/drawing/2014/main" id="{422B298B-0E64-495A-89D1-885571D4F2D8}"/>
              </a:ext>
            </a:extLst>
          </p:cNvPr>
          <p:cNvSpPr txBox="1"/>
          <p:nvPr/>
        </p:nvSpPr>
        <p:spPr>
          <a:xfrm>
            <a:off x="36977" y="3547240"/>
            <a:ext cx="6062485" cy="400110"/>
          </a:xfrm>
          <a:prstGeom prst="rect">
            <a:avLst/>
          </a:prstGeom>
          <a:noFill/>
        </p:spPr>
        <p:txBody>
          <a:bodyPr wrap="square" rtlCol="0">
            <a:spAutoFit/>
          </a:bodyPr>
          <a:lstStyle/>
          <a:p>
            <a:r>
              <a:rPr lang="fr-FR" sz="2000" u="sng" dirty="0">
                <a:latin typeface="Bahnschrift" panose="020B0502040204020203" pitchFamily="34" charset="0"/>
              </a:rPr>
              <a:t>Quels sont les avantages d’un serveur Cloud local ? </a:t>
            </a:r>
          </a:p>
        </p:txBody>
      </p:sp>
    </p:spTree>
    <p:extLst>
      <p:ext uri="{BB962C8B-B14F-4D97-AF65-F5344CB8AC3E}">
        <p14:creationId xmlns:p14="http://schemas.microsoft.com/office/powerpoint/2010/main" val="355586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A5A3777-9DAA-407A-BE33-DCF8908CC4EF}"/>
              </a:ext>
            </a:extLst>
          </p:cNvPr>
          <p:cNvSpPr txBox="1"/>
          <p:nvPr/>
        </p:nvSpPr>
        <p:spPr>
          <a:xfrm>
            <a:off x="2417928" y="259307"/>
            <a:ext cx="7356144" cy="769441"/>
          </a:xfrm>
          <a:prstGeom prst="rect">
            <a:avLst/>
          </a:prstGeom>
          <a:noFill/>
        </p:spPr>
        <p:txBody>
          <a:bodyPr wrap="square" rtlCol="0">
            <a:spAutoFit/>
          </a:bodyPr>
          <a:lstStyle/>
          <a:p>
            <a:pPr algn="ctr"/>
            <a:r>
              <a:rPr lang="fr-FR" sz="4400" dirty="0">
                <a:latin typeface="Bahnschrift" panose="020B0502040204020203" pitchFamily="34" charset="0"/>
              </a:rPr>
              <a:t>Double Authentification</a:t>
            </a:r>
          </a:p>
        </p:txBody>
      </p:sp>
      <p:pic>
        <p:nvPicPr>
          <p:cNvPr id="3" name="Image 2">
            <a:extLst>
              <a:ext uri="{FF2B5EF4-FFF2-40B4-BE49-F238E27FC236}">
                <a16:creationId xmlns:a16="http://schemas.microsoft.com/office/drawing/2014/main" id="{4D74E504-E3A6-4462-AF71-05133F033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8718" y="109925"/>
            <a:ext cx="1762256" cy="992881"/>
          </a:xfrm>
          <a:prstGeom prst="rect">
            <a:avLst/>
          </a:prstGeom>
        </p:spPr>
      </p:pic>
      <p:sp>
        <p:nvSpPr>
          <p:cNvPr id="4" name="ZoneTexte 3">
            <a:extLst>
              <a:ext uri="{FF2B5EF4-FFF2-40B4-BE49-F238E27FC236}">
                <a16:creationId xmlns:a16="http://schemas.microsoft.com/office/drawing/2014/main" id="{2BDFCB02-0317-4451-A2A7-D7493586A89B}"/>
              </a:ext>
            </a:extLst>
          </p:cNvPr>
          <p:cNvSpPr txBox="1"/>
          <p:nvPr/>
        </p:nvSpPr>
        <p:spPr>
          <a:xfrm>
            <a:off x="6096000" y="1833722"/>
            <a:ext cx="5954974" cy="1323439"/>
          </a:xfrm>
          <a:prstGeom prst="rect">
            <a:avLst/>
          </a:prstGeom>
          <a:noFill/>
        </p:spPr>
        <p:txBody>
          <a:bodyPr wrap="square" rtlCol="0">
            <a:spAutoFit/>
          </a:bodyPr>
          <a:lstStyle/>
          <a:p>
            <a:pPr algn="just"/>
            <a:r>
              <a:rPr lang="fr-FR" sz="1600" dirty="0">
                <a:latin typeface="Bahnschrift" panose="020B0502040204020203" pitchFamily="34" charset="0"/>
              </a:rPr>
              <a:t>La double authentification est une méthode d’authentification forte par laquelle un utilisateur peut accéder à une ressource informatique (un ordinateur, un téléphone ou encore un site web) après avoir présenté deux preuves d'identité distinctes à un mécanisme d'authentification. </a:t>
            </a:r>
          </a:p>
        </p:txBody>
      </p:sp>
      <p:sp>
        <p:nvSpPr>
          <p:cNvPr id="5" name="ZoneTexte 4">
            <a:extLst>
              <a:ext uri="{FF2B5EF4-FFF2-40B4-BE49-F238E27FC236}">
                <a16:creationId xmlns:a16="http://schemas.microsoft.com/office/drawing/2014/main" id="{42E05D26-64BB-4A7B-8E5E-405A906DCBF7}"/>
              </a:ext>
            </a:extLst>
          </p:cNvPr>
          <p:cNvSpPr txBox="1"/>
          <p:nvPr/>
        </p:nvSpPr>
        <p:spPr>
          <a:xfrm>
            <a:off x="6121020" y="1340250"/>
            <a:ext cx="5328858" cy="400110"/>
          </a:xfrm>
          <a:prstGeom prst="rect">
            <a:avLst/>
          </a:prstGeom>
          <a:noFill/>
        </p:spPr>
        <p:txBody>
          <a:bodyPr wrap="square" rtlCol="0">
            <a:spAutoFit/>
          </a:bodyPr>
          <a:lstStyle/>
          <a:p>
            <a:r>
              <a:rPr lang="fr-FR" sz="2000" u="sng" dirty="0">
                <a:latin typeface="Bahnschrift" panose="020B0502040204020203" pitchFamily="34" charset="0"/>
              </a:rPr>
              <a:t>Qu’est ce que la double authentification?</a:t>
            </a:r>
          </a:p>
        </p:txBody>
      </p:sp>
      <p:sp>
        <p:nvSpPr>
          <p:cNvPr id="6" name="ZoneTexte 5">
            <a:extLst>
              <a:ext uri="{FF2B5EF4-FFF2-40B4-BE49-F238E27FC236}">
                <a16:creationId xmlns:a16="http://schemas.microsoft.com/office/drawing/2014/main" id="{61BDC40B-794E-4AB8-A2EF-17C2044A0D0B}"/>
              </a:ext>
            </a:extLst>
          </p:cNvPr>
          <p:cNvSpPr txBox="1"/>
          <p:nvPr/>
        </p:nvSpPr>
        <p:spPr>
          <a:xfrm>
            <a:off x="0" y="1979496"/>
            <a:ext cx="5724939" cy="2585323"/>
          </a:xfrm>
          <a:prstGeom prst="rect">
            <a:avLst/>
          </a:prstGeom>
          <a:noFill/>
        </p:spPr>
        <p:txBody>
          <a:bodyPr wrap="square" rtlCol="0">
            <a:spAutoFit/>
          </a:bodyPr>
          <a:lstStyle/>
          <a:p>
            <a:pPr algn="just"/>
            <a:r>
              <a:rPr lang="fr-FR" sz="1600" dirty="0">
                <a:latin typeface="Bahnschrift" panose="020B0502040204020203" pitchFamily="34" charset="0"/>
              </a:rPr>
              <a:t>L’utilisation de Pause est similaire à celle d’un cloud à quelques détails près, notamment au niveau de la sécurité.</a:t>
            </a:r>
          </a:p>
          <a:p>
            <a:pPr algn="just"/>
            <a:endParaRPr lang="fr-FR" sz="1600" dirty="0">
              <a:latin typeface="Bahnschrift" panose="020B0502040204020203" pitchFamily="34" charset="0"/>
            </a:endParaRPr>
          </a:p>
          <a:p>
            <a:pPr algn="just"/>
            <a:r>
              <a:rPr lang="fr-FR" sz="1600" dirty="0">
                <a:latin typeface="Bahnschrift" panose="020B0502040204020203" pitchFamily="34" charset="0"/>
              </a:rPr>
              <a:t>La gestion des comptes est locale</a:t>
            </a:r>
          </a:p>
          <a:p>
            <a:pPr algn="just"/>
            <a:endParaRPr lang="fr-FR" sz="1600" dirty="0">
              <a:latin typeface="Bahnschrift" panose="020B0502040204020203" pitchFamily="34" charset="0"/>
            </a:endParaRPr>
          </a:p>
          <a:p>
            <a:pPr algn="just"/>
            <a:r>
              <a:rPr lang="fr-FR" sz="1600" dirty="0">
                <a:latin typeface="Bahnschrift" panose="020B0502040204020203" pitchFamily="34" charset="0"/>
              </a:rPr>
              <a:t>Les connexions sont sécurisées par l’authentification à        deux facteurs</a:t>
            </a:r>
          </a:p>
          <a:p>
            <a:pPr algn="just"/>
            <a:endParaRPr lang="fr-FR" sz="1600" dirty="0">
              <a:latin typeface="Bahnschrift" panose="020B0502040204020203" pitchFamily="34" charset="0"/>
            </a:endParaRPr>
          </a:p>
          <a:p>
            <a:pPr algn="just"/>
            <a:r>
              <a:rPr lang="fr-FR" sz="1600" dirty="0">
                <a:latin typeface="Bahnschrift" panose="020B0502040204020203" pitchFamily="34" charset="0"/>
              </a:rPr>
              <a:t>Les données sur pause sont cryptées sur le serveur.</a:t>
            </a:r>
          </a:p>
          <a:p>
            <a:endParaRPr lang="fr-FR" dirty="0"/>
          </a:p>
        </p:txBody>
      </p:sp>
      <p:sp>
        <p:nvSpPr>
          <p:cNvPr id="7" name="ZoneTexte 6">
            <a:extLst>
              <a:ext uri="{FF2B5EF4-FFF2-40B4-BE49-F238E27FC236}">
                <a16:creationId xmlns:a16="http://schemas.microsoft.com/office/drawing/2014/main" id="{A09278EE-9304-471D-B584-62F6D97C0781}"/>
              </a:ext>
            </a:extLst>
          </p:cNvPr>
          <p:cNvSpPr txBox="1"/>
          <p:nvPr/>
        </p:nvSpPr>
        <p:spPr>
          <a:xfrm>
            <a:off x="198040" y="1433612"/>
            <a:ext cx="5328858" cy="400110"/>
          </a:xfrm>
          <a:prstGeom prst="rect">
            <a:avLst/>
          </a:prstGeom>
          <a:noFill/>
        </p:spPr>
        <p:txBody>
          <a:bodyPr wrap="square" rtlCol="0">
            <a:spAutoFit/>
          </a:bodyPr>
          <a:lstStyle/>
          <a:p>
            <a:r>
              <a:rPr lang="fr-FR" sz="2000" u="sng" dirty="0">
                <a:latin typeface="Bahnschrift" panose="020B0502040204020203" pitchFamily="34" charset="0"/>
              </a:rPr>
              <a:t>L’utilisation de Documents-Pause</a:t>
            </a:r>
          </a:p>
        </p:txBody>
      </p:sp>
      <p:pic>
        <p:nvPicPr>
          <p:cNvPr id="14" name="Image 13">
            <a:extLst>
              <a:ext uri="{FF2B5EF4-FFF2-40B4-BE49-F238E27FC236}">
                <a16:creationId xmlns:a16="http://schemas.microsoft.com/office/drawing/2014/main" id="{D466EE1E-B860-4CD3-BF8C-D91C0C4C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734" y="3429000"/>
            <a:ext cx="2434414" cy="3317871"/>
          </a:xfrm>
          <a:prstGeom prst="rect">
            <a:avLst/>
          </a:prstGeom>
        </p:spPr>
      </p:pic>
      <p:sp>
        <p:nvSpPr>
          <p:cNvPr id="15" name="ZoneTexte 14">
            <a:extLst>
              <a:ext uri="{FF2B5EF4-FFF2-40B4-BE49-F238E27FC236}">
                <a16:creationId xmlns:a16="http://schemas.microsoft.com/office/drawing/2014/main" id="{38940E75-1FD3-4EDF-9733-78F7C03507CC}"/>
              </a:ext>
            </a:extLst>
          </p:cNvPr>
          <p:cNvSpPr txBox="1"/>
          <p:nvPr/>
        </p:nvSpPr>
        <p:spPr>
          <a:xfrm>
            <a:off x="8470247" y="3428999"/>
            <a:ext cx="3580728" cy="1569660"/>
          </a:xfrm>
          <a:prstGeom prst="rect">
            <a:avLst/>
          </a:prstGeom>
          <a:noFill/>
        </p:spPr>
        <p:txBody>
          <a:bodyPr wrap="square" rtlCol="0">
            <a:spAutoFit/>
          </a:bodyPr>
          <a:lstStyle/>
          <a:p>
            <a:pPr algn="just"/>
            <a:r>
              <a:rPr lang="fr-FR" sz="1600" dirty="0">
                <a:latin typeface="Bahnschrift" panose="020B0502040204020203" pitchFamily="34" charset="0"/>
              </a:rPr>
              <a:t>Lorsque chaque utilisateur voudra se connecter sur Document-Pause, il tombera sur ce message qui nous demandera donc un code de vérification qu’on va recevoir sur notre boîte mail.</a:t>
            </a:r>
          </a:p>
        </p:txBody>
      </p:sp>
      <p:sp>
        <p:nvSpPr>
          <p:cNvPr id="16" name="ZoneTexte 15">
            <a:extLst>
              <a:ext uri="{FF2B5EF4-FFF2-40B4-BE49-F238E27FC236}">
                <a16:creationId xmlns:a16="http://schemas.microsoft.com/office/drawing/2014/main" id="{AEA96F21-75DE-461F-8BCC-EA897D93E737}"/>
              </a:ext>
            </a:extLst>
          </p:cNvPr>
          <p:cNvSpPr txBox="1"/>
          <p:nvPr/>
        </p:nvSpPr>
        <p:spPr>
          <a:xfrm>
            <a:off x="141025" y="4315405"/>
            <a:ext cx="5328858" cy="400110"/>
          </a:xfrm>
          <a:prstGeom prst="rect">
            <a:avLst/>
          </a:prstGeom>
          <a:noFill/>
        </p:spPr>
        <p:txBody>
          <a:bodyPr wrap="square" rtlCol="0">
            <a:spAutoFit/>
          </a:bodyPr>
          <a:lstStyle/>
          <a:p>
            <a:r>
              <a:rPr lang="fr-FR" sz="2000" u="sng" dirty="0">
                <a:latin typeface="Bahnschrift" panose="020B0502040204020203" pitchFamily="34" charset="0"/>
              </a:rPr>
              <a:t>Le partage de fichier sur Documents-Pause</a:t>
            </a:r>
          </a:p>
        </p:txBody>
      </p:sp>
      <p:sp>
        <p:nvSpPr>
          <p:cNvPr id="17" name="ZoneTexte 16">
            <a:extLst>
              <a:ext uri="{FF2B5EF4-FFF2-40B4-BE49-F238E27FC236}">
                <a16:creationId xmlns:a16="http://schemas.microsoft.com/office/drawing/2014/main" id="{50A7AC58-8656-4544-90AD-DC6C52C8FB25}"/>
              </a:ext>
            </a:extLst>
          </p:cNvPr>
          <p:cNvSpPr txBox="1"/>
          <p:nvPr/>
        </p:nvSpPr>
        <p:spPr>
          <a:xfrm>
            <a:off x="138384" y="4870390"/>
            <a:ext cx="5724939" cy="1600438"/>
          </a:xfrm>
          <a:prstGeom prst="rect">
            <a:avLst/>
          </a:prstGeom>
          <a:noFill/>
        </p:spPr>
        <p:txBody>
          <a:bodyPr wrap="square" rtlCol="0">
            <a:spAutoFit/>
          </a:bodyPr>
          <a:lstStyle/>
          <a:p>
            <a:r>
              <a:rPr lang="fr-FR" sz="1600" dirty="0">
                <a:latin typeface="Bahnschrift" panose="020B0502040204020203" pitchFamily="34" charset="0"/>
              </a:rPr>
              <a:t>Le Partage de documents peut être chiffré, avec une clé que personne aura accès sauf le destinataire , le chiffrement peut être utile si vous souhaitez partager des documents confidentiels</a:t>
            </a:r>
          </a:p>
          <a:p>
            <a:pPr marL="285750" lvl="0" indent="-285750" algn="just">
              <a:buFontTx/>
              <a:buChar char="-"/>
            </a:pPr>
            <a:endParaRPr lang="fr-FR" sz="1600" dirty="0">
              <a:latin typeface="Bahnschrift" panose="020B0502040204020203" pitchFamily="34" charset="0"/>
            </a:endParaRPr>
          </a:p>
          <a:p>
            <a:endParaRPr lang="fr-FR" dirty="0"/>
          </a:p>
        </p:txBody>
      </p:sp>
    </p:spTree>
    <p:extLst>
      <p:ext uri="{BB962C8B-B14F-4D97-AF65-F5344CB8AC3E}">
        <p14:creationId xmlns:p14="http://schemas.microsoft.com/office/powerpoint/2010/main" val="295384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 forme 1">
            <a:extLst>
              <a:ext uri="{FF2B5EF4-FFF2-40B4-BE49-F238E27FC236}">
                <a16:creationId xmlns:a16="http://schemas.microsoft.com/office/drawing/2014/main" id="{B91A9479-8E23-4B6C-B3CE-A8A5D5A65EFF}"/>
              </a:ext>
            </a:extLst>
          </p:cNvPr>
          <p:cNvSpPr/>
          <p:nvPr/>
        </p:nvSpPr>
        <p:spPr>
          <a:xfrm>
            <a:off x="6460440" y="321437"/>
            <a:ext cx="1749132" cy="1181481"/>
          </a:xfrm>
          <a:custGeom>
            <a:avLst/>
            <a:gdLst>
              <a:gd name="connsiteX0" fmla="*/ 1252698 w 1749132"/>
              <a:gd name="connsiteY0" fmla="*/ 0 h 1181481"/>
              <a:gd name="connsiteX1" fmla="*/ 1273449 w 1749132"/>
              <a:gd name="connsiteY1" fmla="*/ 2092 h 1181481"/>
              <a:gd name="connsiteX2" fmla="*/ 1749132 w 1749132"/>
              <a:gd name="connsiteY2" fmla="*/ 585735 h 1181481"/>
              <a:gd name="connsiteX3" fmla="*/ 1749131 w 1749132"/>
              <a:gd name="connsiteY3" fmla="*/ 585735 h 1181481"/>
              <a:gd name="connsiteX4" fmla="*/ 1153385 w 1749132"/>
              <a:gd name="connsiteY4" fmla="*/ 1181481 h 1181481"/>
              <a:gd name="connsiteX5" fmla="*/ 0 w 1749132"/>
              <a:gd name="connsiteY5" fmla="*/ 1181480 h 1181481"/>
              <a:gd name="connsiteX6" fmla="*/ 26164 w 1749132"/>
              <a:gd name="connsiteY6" fmla="*/ 1127167 h 1181481"/>
              <a:gd name="connsiteX7" fmla="*/ 1060972 w 1749132"/>
              <a:gd name="connsiteY7" fmla="*/ 92359 h 1181481"/>
              <a:gd name="connsiteX8" fmla="*/ 1252698 w 1749132"/>
              <a:gd name="connsiteY8" fmla="*/ 0 h 118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132" h="1181481">
                <a:moveTo>
                  <a:pt x="1252698" y="0"/>
                </a:moveTo>
                <a:lnTo>
                  <a:pt x="1273449" y="2092"/>
                </a:lnTo>
                <a:cubicBezTo>
                  <a:pt x="1544920" y="57644"/>
                  <a:pt x="1749132" y="297842"/>
                  <a:pt x="1749132" y="585735"/>
                </a:cubicBezTo>
                <a:lnTo>
                  <a:pt x="1749131" y="585735"/>
                </a:lnTo>
                <a:cubicBezTo>
                  <a:pt x="1749131" y="914756"/>
                  <a:pt x="1482406" y="1181481"/>
                  <a:pt x="1153385" y="1181481"/>
                </a:cubicBezTo>
                <a:lnTo>
                  <a:pt x="0" y="1181480"/>
                </a:lnTo>
                <a:lnTo>
                  <a:pt x="26164" y="1127167"/>
                </a:lnTo>
                <a:cubicBezTo>
                  <a:pt x="263549" y="690182"/>
                  <a:pt x="623986" y="329744"/>
                  <a:pt x="1060972" y="92359"/>
                </a:cubicBezTo>
                <a:lnTo>
                  <a:pt x="1252698"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highlight>
                <a:srgbClr val="000080"/>
              </a:highlight>
            </a:endParaRPr>
          </a:p>
        </p:txBody>
      </p:sp>
      <p:sp>
        <p:nvSpPr>
          <p:cNvPr id="3" name="Forme libre : forme 2">
            <a:extLst>
              <a:ext uri="{FF2B5EF4-FFF2-40B4-BE49-F238E27FC236}">
                <a16:creationId xmlns:a16="http://schemas.microsoft.com/office/drawing/2014/main" id="{947670F9-3D7A-4AA7-827C-B94A298D36B9}"/>
              </a:ext>
            </a:extLst>
          </p:cNvPr>
          <p:cNvSpPr/>
          <p:nvPr/>
        </p:nvSpPr>
        <p:spPr>
          <a:xfrm>
            <a:off x="3952764" y="311426"/>
            <a:ext cx="3760375" cy="1191491"/>
          </a:xfrm>
          <a:custGeom>
            <a:avLst/>
            <a:gdLst>
              <a:gd name="connsiteX0" fmla="*/ 595746 w 3760375"/>
              <a:gd name="connsiteY0" fmla="*/ 0 h 1191491"/>
              <a:gd name="connsiteX1" fmla="*/ 3661063 w 3760375"/>
              <a:gd name="connsiteY1" fmla="*/ 0 h 1191491"/>
              <a:gd name="connsiteX2" fmla="*/ 3760375 w 3760375"/>
              <a:gd name="connsiteY2" fmla="*/ 10011 h 1191491"/>
              <a:gd name="connsiteX3" fmla="*/ 3568649 w 3760375"/>
              <a:gd name="connsiteY3" fmla="*/ 102370 h 1191491"/>
              <a:gd name="connsiteX4" fmla="*/ 2533841 w 3760375"/>
              <a:gd name="connsiteY4" fmla="*/ 1137178 h 1191491"/>
              <a:gd name="connsiteX5" fmla="*/ 2507677 w 3760375"/>
              <a:gd name="connsiteY5" fmla="*/ 1191491 h 1191491"/>
              <a:gd name="connsiteX6" fmla="*/ 595746 w 3760375"/>
              <a:gd name="connsiteY6" fmla="*/ 1191491 h 1191491"/>
              <a:gd name="connsiteX7" fmla="*/ 12103 w 3760375"/>
              <a:gd name="connsiteY7" fmla="*/ 715808 h 1191491"/>
              <a:gd name="connsiteX8" fmla="*/ 0 w 3760375"/>
              <a:gd name="connsiteY8" fmla="*/ 595745 h 1191491"/>
              <a:gd name="connsiteX9" fmla="*/ 12103 w 3760375"/>
              <a:gd name="connsiteY9" fmla="*/ 475683 h 1191491"/>
              <a:gd name="connsiteX10" fmla="*/ 595746 w 3760375"/>
              <a:gd name="connsiteY10" fmla="*/ 0 h 119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375" h="1191491">
                <a:moveTo>
                  <a:pt x="595746" y="0"/>
                </a:moveTo>
                <a:lnTo>
                  <a:pt x="3661063" y="0"/>
                </a:lnTo>
                <a:lnTo>
                  <a:pt x="3760375" y="10011"/>
                </a:lnTo>
                <a:lnTo>
                  <a:pt x="3568649" y="102370"/>
                </a:lnTo>
                <a:cubicBezTo>
                  <a:pt x="3131663" y="339755"/>
                  <a:pt x="2771226" y="700193"/>
                  <a:pt x="2533841" y="1137178"/>
                </a:cubicBezTo>
                <a:lnTo>
                  <a:pt x="2507677" y="1191491"/>
                </a:lnTo>
                <a:lnTo>
                  <a:pt x="595746" y="1191491"/>
                </a:lnTo>
                <a:cubicBezTo>
                  <a:pt x="307853" y="1191491"/>
                  <a:pt x="67655" y="987280"/>
                  <a:pt x="12103" y="715808"/>
                </a:cubicBezTo>
                <a:lnTo>
                  <a:pt x="0" y="595745"/>
                </a:lnTo>
                <a:lnTo>
                  <a:pt x="12103" y="475683"/>
                </a:lnTo>
                <a:cubicBezTo>
                  <a:pt x="67655" y="204211"/>
                  <a:pt x="307853" y="0"/>
                  <a:pt x="595746" y="0"/>
                </a:cubicBez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tx1"/>
                </a:solidFill>
                <a:latin typeface="Bahnschrift" panose="020B0502040204020203" pitchFamily="34" charset="0"/>
              </a:rPr>
              <a:t>         </a:t>
            </a:r>
            <a:r>
              <a:rPr lang="fr-FR" sz="3200" dirty="0">
                <a:solidFill>
                  <a:schemeClr val="tx1"/>
                </a:solidFill>
                <a:latin typeface="Bahnschrift" panose="020B0502040204020203" pitchFamily="34" charset="0"/>
              </a:rPr>
              <a:t>Conclusion</a:t>
            </a:r>
            <a:endParaRPr lang="fr-FR" sz="2000" dirty="0">
              <a:solidFill>
                <a:schemeClr val="tx1"/>
              </a:solidFill>
              <a:latin typeface="Bahnschrift" panose="020B0502040204020203" pitchFamily="34" charset="0"/>
            </a:endParaRPr>
          </a:p>
        </p:txBody>
      </p:sp>
      <p:pic>
        <p:nvPicPr>
          <p:cNvPr id="4" name="Graphique 3" descr="Livre fermé">
            <a:extLst>
              <a:ext uri="{FF2B5EF4-FFF2-40B4-BE49-F238E27FC236}">
                <a16:creationId xmlns:a16="http://schemas.microsoft.com/office/drawing/2014/main" id="{0BAA7E71-6E4E-4F1E-A216-50CFC9AD1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35240" y="1021556"/>
            <a:ext cx="481361" cy="481361"/>
          </a:xfrm>
          <a:prstGeom prst="rect">
            <a:avLst/>
          </a:prstGeom>
        </p:spPr>
      </p:pic>
      <p:sp>
        <p:nvSpPr>
          <p:cNvPr id="5" name="Rectangle 4">
            <a:extLst>
              <a:ext uri="{FF2B5EF4-FFF2-40B4-BE49-F238E27FC236}">
                <a16:creationId xmlns:a16="http://schemas.microsoft.com/office/drawing/2014/main" id="{61746CF6-4EBF-410A-B726-808A27C1D51F}"/>
              </a:ext>
            </a:extLst>
          </p:cNvPr>
          <p:cNvSpPr/>
          <p:nvPr/>
        </p:nvSpPr>
        <p:spPr>
          <a:xfrm>
            <a:off x="7177415" y="579587"/>
            <a:ext cx="535724" cy="923330"/>
          </a:xfrm>
          <a:prstGeom prst="rect">
            <a:avLst/>
          </a:prstGeom>
          <a:noFill/>
        </p:spPr>
        <p:txBody>
          <a:bodyPr wrap="non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6</a:t>
            </a:r>
          </a:p>
        </p:txBody>
      </p:sp>
      <p:sp>
        <p:nvSpPr>
          <p:cNvPr id="6" name="ZoneTexte 5">
            <a:extLst>
              <a:ext uri="{FF2B5EF4-FFF2-40B4-BE49-F238E27FC236}">
                <a16:creationId xmlns:a16="http://schemas.microsoft.com/office/drawing/2014/main" id="{14C17902-168A-4A30-9172-53ECDFAE7C14}"/>
              </a:ext>
            </a:extLst>
          </p:cNvPr>
          <p:cNvSpPr txBox="1"/>
          <p:nvPr/>
        </p:nvSpPr>
        <p:spPr>
          <a:xfrm>
            <a:off x="1203714" y="2213047"/>
            <a:ext cx="10807890" cy="3539430"/>
          </a:xfrm>
          <a:prstGeom prst="rect">
            <a:avLst/>
          </a:prstGeom>
          <a:noFill/>
        </p:spPr>
        <p:txBody>
          <a:bodyPr wrap="square" rtlCol="0">
            <a:spAutoFit/>
          </a:bodyPr>
          <a:lstStyle/>
          <a:p>
            <a:pPr marL="285750" indent="-285750" algn="just">
              <a:buFont typeface="Arial" panose="020B0604020202020204" pitchFamily="34" charset="0"/>
              <a:buChar char="•"/>
            </a:pPr>
            <a:r>
              <a:rPr lang="fr-FR" sz="2400" dirty="0">
                <a:latin typeface="Bahnschrift" panose="020B0502040204020203" pitchFamily="34" charset="0"/>
              </a:rPr>
              <a:t>découvrir le monde de l’entreprise </a:t>
            </a:r>
          </a:p>
          <a:p>
            <a:pPr marL="285750" indent="-285750" algn="just">
              <a:buFont typeface="Arial" panose="020B0604020202020204" pitchFamily="34" charset="0"/>
              <a:buChar char="•"/>
            </a:pPr>
            <a:endParaRPr lang="fr-FR" sz="2400" dirty="0">
              <a:latin typeface="Bahnschrift" panose="020B0502040204020203" pitchFamily="34" charset="0"/>
            </a:endParaRPr>
          </a:p>
          <a:p>
            <a:pPr marL="285750" indent="-285750" algn="just">
              <a:buFont typeface="Arial" panose="020B0604020202020204" pitchFamily="34" charset="0"/>
              <a:buChar char="•"/>
            </a:pPr>
            <a:r>
              <a:rPr lang="fr-FR" sz="2400" dirty="0">
                <a:latin typeface="Bahnschrift" panose="020B0502040204020203" pitchFamily="34" charset="0"/>
              </a:rPr>
              <a:t>Acquérir des nouvelles compétences (Linux)</a:t>
            </a:r>
          </a:p>
          <a:p>
            <a:pPr marL="285750" indent="-285750" algn="just">
              <a:buFont typeface="Arial" panose="020B0604020202020204" pitchFamily="34" charset="0"/>
              <a:buChar char="•"/>
            </a:pPr>
            <a:endParaRPr lang="fr-FR" sz="2400" dirty="0">
              <a:latin typeface="Bahnschrift" panose="020B0502040204020203" pitchFamily="34" charset="0"/>
            </a:endParaRPr>
          </a:p>
          <a:p>
            <a:pPr marL="285750" indent="-285750" algn="just">
              <a:buFont typeface="Arial" panose="020B0604020202020204" pitchFamily="34" charset="0"/>
              <a:buChar char="•"/>
            </a:pPr>
            <a:r>
              <a:rPr lang="fr-FR" sz="2400" dirty="0">
                <a:latin typeface="Bahnschrift" panose="020B0502040204020203" pitchFamily="34" charset="0"/>
              </a:rPr>
              <a:t>Meilleure autonomie, organisation et communication</a:t>
            </a:r>
          </a:p>
          <a:p>
            <a:pPr marL="285750" indent="-285750" algn="just">
              <a:buFont typeface="Arial" panose="020B0604020202020204" pitchFamily="34" charset="0"/>
              <a:buChar char="•"/>
            </a:pPr>
            <a:endParaRPr lang="fr-FR" sz="2400" dirty="0">
              <a:latin typeface="Bahnschrift" panose="020B0502040204020203" pitchFamily="34" charset="0"/>
            </a:endParaRPr>
          </a:p>
          <a:p>
            <a:pPr marL="285750" indent="-285750" algn="just">
              <a:buFont typeface="Arial" panose="020B0604020202020204" pitchFamily="34" charset="0"/>
              <a:buChar char="•"/>
            </a:pPr>
            <a:r>
              <a:rPr lang="fr-FR" sz="2400" dirty="0">
                <a:latin typeface="Bahnschrift" panose="020B0502040204020203" pitchFamily="34" charset="0"/>
              </a:rPr>
              <a:t>Connaissance de nouvelles technologies (logiciels de supervision, </a:t>
            </a:r>
          </a:p>
          <a:p>
            <a:pPr algn="just"/>
            <a:r>
              <a:rPr lang="fr-FR" sz="2400" dirty="0">
                <a:latin typeface="Bahnschrift" panose="020B0502040204020203" pitchFamily="34" charset="0"/>
              </a:rPr>
              <a:t>pare-feu)</a:t>
            </a:r>
          </a:p>
          <a:p>
            <a:pPr marL="285750" indent="-285750" algn="just">
              <a:buFont typeface="Arial" panose="020B0604020202020204" pitchFamily="34" charset="0"/>
              <a:buChar char="•"/>
            </a:pPr>
            <a:endParaRPr lang="fr-FR" sz="1600" dirty="0">
              <a:latin typeface="Bahnschrift" panose="020B0502040204020203" pitchFamily="34" charset="0"/>
            </a:endParaRPr>
          </a:p>
          <a:p>
            <a:pPr marL="285750" indent="-285750" algn="just">
              <a:buFont typeface="Arial" panose="020B0604020202020204" pitchFamily="34" charset="0"/>
              <a:buChar char="•"/>
            </a:pPr>
            <a:endParaRPr lang="fr-FR" sz="1600" dirty="0">
              <a:latin typeface="Bahnschrift" panose="020B0502040204020203" pitchFamily="34" charset="0"/>
            </a:endParaRPr>
          </a:p>
        </p:txBody>
      </p:sp>
      <p:pic>
        <p:nvPicPr>
          <p:cNvPr id="8" name="Graphique 7" descr="Salle de conseil">
            <a:extLst>
              <a:ext uri="{FF2B5EF4-FFF2-40B4-BE49-F238E27FC236}">
                <a16:creationId xmlns:a16="http://schemas.microsoft.com/office/drawing/2014/main" id="{6E8C0745-8520-4B73-98FC-7BB8F675F7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0396" y="3392488"/>
            <a:ext cx="844894" cy="844894"/>
          </a:xfrm>
          <a:prstGeom prst="rect">
            <a:avLst/>
          </a:prstGeom>
        </p:spPr>
      </p:pic>
      <p:pic>
        <p:nvPicPr>
          <p:cNvPr id="10" name="Graphique 9" descr="Prise">
            <a:extLst>
              <a:ext uri="{FF2B5EF4-FFF2-40B4-BE49-F238E27FC236}">
                <a16:creationId xmlns:a16="http://schemas.microsoft.com/office/drawing/2014/main" id="{E52F74B7-E0CC-48B1-9137-E1607FA200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6340" y="4167428"/>
            <a:ext cx="775389" cy="775389"/>
          </a:xfrm>
          <a:prstGeom prst="rect">
            <a:avLst/>
          </a:prstGeom>
        </p:spPr>
      </p:pic>
      <p:pic>
        <p:nvPicPr>
          <p:cNvPr id="12" name="Graphique 11" descr="Ordinateur">
            <a:extLst>
              <a:ext uri="{FF2B5EF4-FFF2-40B4-BE49-F238E27FC236}">
                <a16:creationId xmlns:a16="http://schemas.microsoft.com/office/drawing/2014/main" id="{E8D77809-5F03-4978-AE20-1FAC73788C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01" y="2703170"/>
            <a:ext cx="775389" cy="775389"/>
          </a:xfrm>
          <a:prstGeom prst="rect">
            <a:avLst/>
          </a:prstGeom>
        </p:spPr>
      </p:pic>
      <p:pic>
        <p:nvPicPr>
          <p:cNvPr id="13" name="Graphique 12" descr="École">
            <a:extLst>
              <a:ext uri="{FF2B5EF4-FFF2-40B4-BE49-F238E27FC236}">
                <a16:creationId xmlns:a16="http://schemas.microsoft.com/office/drawing/2014/main" id="{C2210141-58A0-4BD0-AA42-62428972CC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396" y="1927781"/>
            <a:ext cx="775389" cy="775389"/>
          </a:xfrm>
          <a:prstGeom prst="rect">
            <a:avLst/>
          </a:prstGeom>
        </p:spPr>
      </p:pic>
    </p:spTree>
    <p:extLst>
      <p:ext uri="{BB962C8B-B14F-4D97-AF65-F5344CB8AC3E}">
        <p14:creationId xmlns:p14="http://schemas.microsoft.com/office/powerpoint/2010/main" val="36071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75000"/>
              </a:schemeClr>
            </a:gs>
            <a:gs pos="100000">
              <a:schemeClr val="tx1">
                <a:lumMod val="50000"/>
                <a:lumOff val="50000"/>
              </a:schemeClr>
            </a:gs>
          </a:gsLst>
          <a:lin ang="5400000" scaled="1"/>
          <a:tileRect/>
        </a:gradFill>
        <a:effectLst/>
      </p:bgPr>
    </p:bg>
    <p:spTree>
      <p:nvGrpSpPr>
        <p:cNvPr id="1" name=""/>
        <p:cNvGrpSpPr/>
        <p:nvPr/>
      </p:nvGrpSpPr>
      <p:grpSpPr>
        <a:xfrm>
          <a:off x="0" y="0"/>
          <a:ext cx="0" cy="0"/>
          <a:chOff x="0" y="0"/>
          <a:chExt cx="0" cy="0"/>
        </a:xfrm>
      </p:grpSpPr>
      <p:pic>
        <p:nvPicPr>
          <p:cNvPr id="75" name="Image 74">
            <a:extLst>
              <a:ext uri="{FF2B5EF4-FFF2-40B4-BE49-F238E27FC236}">
                <a16:creationId xmlns:a16="http://schemas.microsoft.com/office/drawing/2014/main" id="{45D99D44-0C96-4849-B522-4D2009E7B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5" y="-52181"/>
            <a:ext cx="12284765" cy="6910181"/>
          </a:xfrm>
          <a:prstGeom prst="rect">
            <a:avLst/>
          </a:prstGeom>
          <a:ln>
            <a:noFill/>
          </a:ln>
          <a:effectLst>
            <a:outerShdw blurRad="292100" dist="139700" dir="2700000" algn="tl" rotWithShape="0">
              <a:srgbClr val="333333">
                <a:alpha val="65000"/>
              </a:srgbClr>
            </a:outerShdw>
          </a:effectLst>
        </p:spPr>
      </p:pic>
      <p:sp>
        <p:nvSpPr>
          <p:cNvPr id="76" name="Forme libre : forme 75">
            <a:extLst>
              <a:ext uri="{FF2B5EF4-FFF2-40B4-BE49-F238E27FC236}">
                <a16:creationId xmlns:a16="http://schemas.microsoft.com/office/drawing/2014/main" id="{A72C051D-C0F8-4150-9C3F-ECDDE7118EA7}"/>
              </a:ext>
            </a:extLst>
          </p:cNvPr>
          <p:cNvSpPr/>
          <p:nvPr/>
        </p:nvSpPr>
        <p:spPr>
          <a:xfrm>
            <a:off x="3810005" y="1275593"/>
            <a:ext cx="1749132" cy="1181481"/>
          </a:xfrm>
          <a:custGeom>
            <a:avLst/>
            <a:gdLst>
              <a:gd name="connsiteX0" fmla="*/ 1252698 w 1749132"/>
              <a:gd name="connsiteY0" fmla="*/ 0 h 1181481"/>
              <a:gd name="connsiteX1" fmla="*/ 1273449 w 1749132"/>
              <a:gd name="connsiteY1" fmla="*/ 2092 h 1181481"/>
              <a:gd name="connsiteX2" fmla="*/ 1749132 w 1749132"/>
              <a:gd name="connsiteY2" fmla="*/ 585735 h 1181481"/>
              <a:gd name="connsiteX3" fmla="*/ 1749131 w 1749132"/>
              <a:gd name="connsiteY3" fmla="*/ 585735 h 1181481"/>
              <a:gd name="connsiteX4" fmla="*/ 1153385 w 1749132"/>
              <a:gd name="connsiteY4" fmla="*/ 1181481 h 1181481"/>
              <a:gd name="connsiteX5" fmla="*/ 0 w 1749132"/>
              <a:gd name="connsiteY5" fmla="*/ 1181480 h 1181481"/>
              <a:gd name="connsiteX6" fmla="*/ 26164 w 1749132"/>
              <a:gd name="connsiteY6" fmla="*/ 1127167 h 1181481"/>
              <a:gd name="connsiteX7" fmla="*/ 1060972 w 1749132"/>
              <a:gd name="connsiteY7" fmla="*/ 92359 h 1181481"/>
              <a:gd name="connsiteX8" fmla="*/ 1252698 w 1749132"/>
              <a:gd name="connsiteY8" fmla="*/ 0 h 118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132" h="1181481">
                <a:moveTo>
                  <a:pt x="1252698" y="0"/>
                </a:moveTo>
                <a:lnTo>
                  <a:pt x="1273449" y="2092"/>
                </a:lnTo>
                <a:cubicBezTo>
                  <a:pt x="1544920" y="57644"/>
                  <a:pt x="1749132" y="297842"/>
                  <a:pt x="1749132" y="585735"/>
                </a:cubicBezTo>
                <a:lnTo>
                  <a:pt x="1749131" y="585735"/>
                </a:lnTo>
                <a:cubicBezTo>
                  <a:pt x="1749131" y="914756"/>
                  <a:pt x="1482406" y="1181481"/>
                  <a:pt x="1153385" y="1181481"/>
                </a:cubicBezTo>
                <a:lnTo>
                  <a:pt x="0" y="1181480"/>
                </a:lnTo>
                <a:lnTo>
                  <a:pt x="26164" y="1127167"/>
                </a:lnTo>
                <a:cubicBezTo>
                  <a:pt x="263549" y="690182"/>
                  <a:pt x="623986" y="329744"/>
                  <a:pt x="1060972" y="92359"/>
                </a:cubicBezTo>
                <a:lnTo>
                  <a:pt x="1252698"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highlight>
                <a:srgbClr val="000080"/>
              </a:highlight>
            </a:endParaRPr>
          </a:p>
        </p:txBody>
      </p:sp>
      <p:sp>
        <p:nvSpPr>
          <p:cNvPr id="77" name="Forme libre : forme 76">
            <a:extLst>
              <a:ext uri="{FF2B5EF4-FFF2-40B4-BE49-F238E27FC236}">
                <a16:creationId xmlns:a16="http://schemas.microsoft.com/office/drawing/2014/main" id="{4C4639C4-1E64-434D-93DD-049DE01F6297}"/>
              </a:ext>
            </a:extLst>
          </p:cNvPr>
          <p:cNvSpPr/>
          <p:nvPr/>
        </p:nvSpPr>
        <p:spPr>
          <a:xfrm>
            <a:off x="6632865" y="1275593"/>
            <a:ext cx="1749131" cy="1181480"/>
          </a:xfrm>
          <a:custGeom>
            <a:avLst/>
            <a:gdLst>
              <a:gd name="connsiteX0" fmla="*/ 496433 w 1749131"/>
              <a:gd name="connsiteY0" fmla="*/ 0 h 1181480"/>
              <a:gd name="connsiteX1" fmla="*/ 688159 w 1749131"/>
              <a:gd name="connsiteY1" fmla="*/ 92359 h 1181480"/>
              <a:gd name="connsiteX2" fmla="*/ 1722967 w 1749131"/>
              <a:gd name="connsiteY2" fmla="*/ 1127167 h 1181480"/>
              <a:gd name="connsiteX3" fmla="*/ 1749131 w 1749131"/>
              <a:gd name="connsiteY3" fmla="*/ 1181480 h 1181480"/>
              <a:gd name="connsiteX4" fmla="*/ 595746 w 1749131"/>
              <a:gd name="connsiteY4" fmla="*/ 1181480 h 1181480"/>
              <a:gd name="connsiteX5" fmla="*/ 12103 w 1749131"/>
              <a:gd name="connsiteY5" fmla="*/ 705797 h 1181480"/>
              <a:gd name="connsiteX6" fmla="*/ 0 w 1749131"/>
              <a:gd name="connsiteY6" fmla="*/ 585734 h 1181480"/>
              <a:gd name="connsiteX7" fmla="*/ 12103 w 1749131"/>
              <a:gd name="connsiteY7" fmla="*/ 465672 h 1181480"/>
              <a:gd name="connsiteX8" fmla="*/ 475683 w 1749131"/>
              <a:gd name="connsiteY8" fmla="*/ 2092 h 1181480"/>
              <a:gd name="connsiteX9" fmla="*/ 496433 w 1749131"/>
              <a:gd name="connsiteY9" fmla="*/ 0 h 118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9131" h="1181480">
                <a:moveTo>
                  <a:pt x="496433" y="0"/>
                </a:moveTo>
                <a:lnTo>
                  <a:pt x="688159" y="92359"/>
                </a:lnTo>
                <a:cubicBezTo>
                  <a:pt x="1125145" y="329744"/>
                  <a:pt x="1485582" y="690182"/>
                  <a:pt x="1722967" y="1127167"/>
                </a:cubicBezTo>
                <a:lnTo>
                  <a:pt x="1749131" y="1181480"/>
                </a:lnTo>
                <a:lnTo>
                  <a:pt x="595746" y="1181480"/>
                </a:lnTo>
                <a:cubicBezTo>
                  <a:pt x="307853" y="1181480"/>
                  <a:pt x="67655" y="977269"/>
                  <a:pt x="12103" y="705797"/>
                </a:cubicBezTo>
                <a:lnTo>
                  <a:pt x="0" y="585734"/>
                </a:lnTo>
                <a:lnTo>
                  <a:pt x="12103" y="465672"/>
                </a:lnTo>
                <a:cubicBezTo>
                  <a:pt x="59719" y="232982"/>
                  <a:pt x="242993" y="49708"/>
                  <a:pt x="475683" y="2092"/>
                </a:cubicBezTo>
                <a:lnTo>
                  <a:pt x="49643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8" name="Forme libre : forme 77">
            <a:extLst>
              <a:ext uri="{FF2B5EF4-FFF2-40B4-BE49-F238E27FC236}">
                <a16:creationId xmlns:a16="http://schemas.microsoft.com/office/drawing/2014/main" id="{48E9253C-2AA7-4014-9874-2B8F714EA2FD}"/>
              </a:ext>
            </a:extLst>
          </p:cNvPr>
          <p:cNvSpPr/>
          <p:nvPr/>
        </p:nvSpPr>
        <p:spPr>
          <a:xfrm>
            <a:off x="3525982" y="3032036"/>
            <a:ext cx="1409700" cy="1191492"/>
          </a:xfrm>
          <a:custGeom>
            <a:avLst/>
            <a:gdLst>
              <a:gd name="connsiteX0" fmla="*/ 72218 w 1409700"/>
              <a:gd name="connsiteY0" fmla="*/ 0 h 1191492"/>
              <a:gd name="connsiteX1" fmla="*/ 813954 w 1409700"/>
              <a:gd name="connsiteY1" fmla="*/ 0 h 1191492"/>
              <a:gd name="connsiteX2" fmla="*/ 1409700 w 1409700"/>
              <a:gd name="connsiteY2" fmla="*/ 595746 h 1191492"/>
              <a:gd name="connsiteX3" fmla="*/ 1409699 w 1409700"/>
              <a:gd name="connsiteY3" fmla="*/ 595746 h 1191492"/>
              <a:gd name="connsiteX4" fmla="*/ 813953 w 1409700"/>
              <a:gd name="connsiteY4" fmla="*/ 1191492 h 1191492"/>
              <a:gd name="connsiteX5" fmla="*/ 72218 w 1409700"/>
              <a:gd name="connsiteY5" fmla="*/ 1191492 h 1191492"/>
              <a:gd name="connsiteX6" fmla="*/ 52214 w 1409700"/>
              <a:gd name="connsiteY6" fmla="*/ 1113694 h 1191492"/>
              <a:gd name="connsiteX7" fmla="*/ 0 w 1409700"/>
              <a:gd name="connsiteY7" fmla="*/ 595746 h 1191492"/>
              <a:gd name="connsiteX8" fmla="*/ 52214 w 1409700"/>
              <a:gd name="connsiteY8" fmla="*/ 77798 h 1191492"/>
              <a:gd name="connsiteX9" fmla="*/ 72218 w 1409700"/>
              <a:gd name="connsiteY9"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9700" h="1191492">
                <a:moveTo>
                  <a:pt x="72218" y="0"/>
                </a:moveTo>
                <a:lnTo>
                  <a:pt x="813954" y="0"/>
                </a:lnTo>
                <a:cubicBezTo>
                  <a:pt x="1142975" y="0"/>
                  <a:pt x="1409700" y="266725"/>
                  <a:pt x="1409700" y="595746"/>
                </a:cubicBezTo>
                <a:lnTo>
                  <a:pt x="1409699" y="595746"/>
                </a:lnTo>
                <a:cubicBezTo>
                  <a:pt x="1409699" y="924767"/>
                  <a:pt x="1142974" y="1191492"/>
                  <a:pt x="813953" y="1191492"/>
                </a:cubicBezTo>
                <a:lnTo>
                  <a:pt x="72218" y="1191492"/>
                </a:lnTo>
                <a:lnTo>
                  <a:pt x="52214" y="1113694"/>
                </a:lnTo>
                <a:cubicBezTo>
                  <a:pt x="17979" y="946392"/>
                  <a:pt x="0" y="773169"/>
                  <a:pt x="0" y="595746"/>
                </a:cubicBezTo>
                <a:cubicBezTo>
                  <a:pt x="0" y="418323"/>
                  <a:pt x="17979" y="245100"/>
                  <a:pt x="52214" y="77798"/>
                </a:cubicBezTo>
                <a:lnTo>
                  <a:pt x="72218"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9" name="Forme libre : forme 78">
            <a:extLst>
              <a:ext uri="{FF2B5EF4-FFF2-40B4-BE49-F238E27FC236}">
                <a16:creationId xmlns:a16="http://schemas.microsoft.com/office/drawing/2014/main" id="{5A2A500C-7758-4300-A1CE-2BACC100F081}"/>
              </a:ext>
            </a:extLst>
          </p:cNvPr>
          <p:cNvSpPr/>
          <p:nvPr/>
        </p:nvSpPr>
        <p:spPr>
          <a:xfrm>
            <a:off x="7256320" y="3032037"/>
            <a:ext cx="1409699" cy="1191491"/>
          </a:xfrm>
          <a:custGeom>
            <a:avLst/>
            <a:gdLst>
              <a:gd name="connsiteX0" fmla="*/ 595746 w 1409699"/>
              <a:gd name="connsiteY0" fmla="*/ 0 h 1191491"/>
              <a:gd name="connsiteX1" fmla="*/ 1337481 w 1409699"/>
              <a:gd name="connsiteY1" fmla="*/ 0 h 1191491"/>
              <a:gd name="connsiteX2" fmla="*/ 1357485 w 1409699"/>
              <a:gd name="connsiteY2" fmla="*/ 77798 h 1191491"/>
              <a:gd name="connsiteX3" fmla="*/ 1409699 w 1409699"/>
              <a:gd name="connsiteY3" fmla="*/ 595746 h 1191491"/>
              <a:gd name="connsiteX4" fmla="*/ 1357485 w 1409699"/>
              <a:gd name="connsiteY4" fmla="*/ 1113694 h 1191491"/>
              <a:gd name="connsiteX5" fmla="*/ 1337481 w 1409699"/>
              <a:gd name="connsiteY5" fmla="*/ 1191491 h 1191491"/>
              <a:gd name="connsiteX6" fmla="*/ 595746 w 1409699"/>
              <a:gd name="connsiteY6" fmla="*/ 1191491 h 1191491"/>
              <a:gd name="connsiteX7" fmla="*/ 12103 w 1409699"/>
              <a:gd name="connsiteY7" fmla="*/ 715808 h 1191491"/>
              <a:gd name="connsiteX8" fmla="*/ 0 w 1409699"/>
              <a:gd name="connsiteY8" fmla="*/ 595745 h 1191491"/>
              <a:gd name="connsiteX9" fmla="*/ 12103 w 1409699"/>
              <a:gd name="connsiteY9" fmla="*/ 475683 h 1191491"/>
              <a:gd name="connsiteX10" fmla="*/ 595746 w 1409699"/>
              <a:gd name="connsiteY10" fmla="*/ 0 h 119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9699" h="1191491">
                <a:moveTo>
                  <a:pt x="595746" y="0"/>
                </a:moveTo>
                <a:lnTo>
                  <a:pt x="1337481" y="0"/>
                </a:lnTo>
                <a:lnTo>
                  <a:pt x="1357485" y="77798"/>
                </a:lnTo>
                <a:cubicBezTo>
                  <a:pt x="1391720" y="245100"/>
                  <a:pt x="1409699" y="418323"/>
                  <a:pt x="1409699" y="595746"/>
                </a:cubicBezTo>
                <a:cubicBezTo>
                  <a:pt x="1409699" y="773169"/>
                  <a:pt x="1391720" y="946392"/>
                  <a:pt x="1357485" y="1113694"/>
                </a:cubicBezTo>
                <a:lnTo>
                  <a:pt x="1337481" y="1191491"/>
                </a:lnTo>
                <a:lnTo>
                  <a:pt x="595746" y="1191491"/>
                </a:lnTo>
                <a:cubicBezTo>
                  <a:pt x="307853" y="1191491"/>
                  <a:pt x="67655" y="987280"/>
                  <a:pt x="12103" y="715808"/>
                </a:cubicBezTo>
                <a:lnTo>
                  <a:pt x="0" y="595745"/>
                </a:lnTo>
                <a:lnTo>
                  <a:pt x="12103" y="475683"/>
                </a:lnTo>
                <a:cubicBezTo>
                  <a:pt x="67655" y="204211"/>
                  <a:pt x="307853" y="0"/>
                  <a:pt x="5957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0" name="Forme libre : forme 79">
            <a:extLst>
              <a:ext uri="{FF2B5EF4-FFF2-40B4-BE49-F238E27FC236}">
                <a16:creationId xmlns:a16="http://schemas.microsoft.com/office/drawing/2014/main" id="{66D9E52C-F39C-4CE7-B8BB-970B8FA57524}"/>
              </a:ext>
            </a:extLst>
          </p:cNvPr>
          <p:cNvSpPr/>
          <p:nvPr/>
        </p:nvSpPr>
        <p:spPr>
          <a:xfrm>
            <a:off x="6632864" y="4680729"/>
            <a:ext cx="1805860" cy="1191491"/>
          </a:xfrm>
          <a:custGeom>
            <a:avLst/>
            <a:gdLst>
              <a:gd name="connsiteX0" fmla="*/ 595746 w 1805860"/>
              <a:gd name="connsiteY0" fmla="*/ 0 h 1191491"/>
              <a:gd name="connsiteX1" fmla="*/ 1805860 w 1805860"/>
              <a:gd name="connsiteY1" fmla="*/ 0 h 1191491"/>
              <a:gd name="connsiteX2" fmla="*/ 1722967 w 1805860"/>
              <a:gd name="connsiteY2" fmla="*/ 172077 h 1191491"/>
              <a:gd name="connsiteX3" fmla="*/ 900058 w 1805860"/>
              <a:gd name="connsiteY3" fmla="*/ 1078153 h 1191491"/>
              <a:gd name="connsiteX4" fmla="*/ 713498 w 1805860"/>
              <a:gd name="connsiteY4" fmla="*/ 1191491 h 1191491"/>
              <a:gd name="connsiteX5" fmla="*/ 595746 w 1805860"/>
              <a:gd name="connsiteY5" fmla="*/ 1191491 h 1191491"/>
              <a:gd name="connsiteX6" fmla="*/ 12103 w 1805860"/>
              <a:gd name="connsiteY6" fmla="*/ 715808 h 1191491"/>
              <a:gd name="connsiteX7" fmla="*/ 0 w 1805860"/>
              <a:gd name="connsiteY7" fmla="*/ 595746 h 1191491"/>
              <a:gd name="connsiteX8" fmla="*/ 12103 w 1805860"/>
              <a:gd name="connsiteY8" fmla="*/ 475683 h 1191491"/>
              <a:gd name="connsiteX9" fmla="*/ 595746 w 1805860"/>
              <a:gd name="connsiteY9" fmla="*/ 0 h 119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5860" h="1191491">
                <a:moveTo>
                  <a:pt x="595746" y="0"/>
                </a:moveTo>
                <a:lnTo>
                  <a:pt x="1805860" y="0"/>
                </a:lnTo>
                <a:lnTo>
                  <a:pt x="1722967" y="172077"/>
                </a:lnTo>
                <a:cubicBezTo>
                  <a:pt x="1525147" y="536232"/>
                  <a:pt x="1241872" y="847228"/>
                  <a:pt x="900058" y="1078153"/>
                </a:cubicBezTo>
                <a:lnTo>
                  <a:pt x="713498" y="1191491"/>
                </a:lnTo>
                <a:lnTo>
                  <a:pt x="595746" y="1191491"/>
                </a:lnTo>
                <a:cubicBezTo>
                  <a:pt x="307853" y="1191491"/>
                  <a:pt x="67655" y="987280"/>
                  <a:pt x="12103" y="715808"/>
                </a:cubicBezTo>
                <a:lnTo>
                  <a:pt x="0" y="595746"/>
                </a:lnTo>
                <a:lnTo>
                  <a:pt x="12103" y="475683"/>
                </a:lnTo>
                <a:cubicBezTo>
                  <a:pt x="67655" y="204212"/>
                  <a:pt x="307853" y="0"/>
                  <a:pt x="5957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Forme libre : forme 80">
            <a:extLst>
              <a:ext uri="{FF2B5EF4-FFF2-40B4-BE49-F238E27FC236}">
                <a16:creationId xmlns:a16="http://schemas.microsoft.com/office/drawing/2014/main" id="{691E4AAA-45F1-407C-B9EB-6DDE13132151}"/>
              </a:ext>
            </a:extLst>
          </p:cNvPr>
          <p:cNvSpPr/>
          <p:nvPr/>
        </p:nvSpPr>
        <p:spPr>
          <a:xfrm>
            <a:off x="3761619" y="4698046"/>
            <a:ext cx="1797519" cy="1191492"/>
          </a:xfrm>
          <a:custGeom>
            <a:avLst/>
            <a:gdLst>
              <a:gd name="connsiteX0" fmla="*/ 0 w 1797519"/>
              <a:gd name="connsiteY0" fmla="*/ 0 h 1191492"/>
              <a:gd name="connsiteX1" fmla="*/ 1201773 w 1797519"/>
              <a:gd name="connsiteY1" fmla="*/ 0 h 1191492"/>
              <a:gd name="connsiteX2" fmla="*/ 1797519 w 1797519"/>
              <a:gd name="connsiteY2" fmla="*/ 595746 h 1191492"/>
              <a:gd name="connsiteX3" fmla="*/ 1797518 w 1797519"/>
              <a:gd name="connsiteY3" fmla="*/ 595746 h 1191492"/>
              <a:gd name="connsiteX4" fmla="*/ 1201772 w 1797519"/>
              <a:gd name="connsiteY4" fmla="*/ 1191492 h 1191492"/>
              <a:gd name="connsiteX5" fmla="*/ 1113355 w 1797519"/>
              <a:gd name="connsiteY5" fmla="*/ 1191492 h 1191492"/>
              <a:gd name="connsiteX6" fmla="*/ 1109359 w 1797519"/>
              <a:gd name="connsiteY6" fmla="*/ 1189567 h 1191492"/>
              <a:gd name="connsiteX7" fmla="*/ 74551 w 1797519"/>
              <a:gd name="connsiteY7" fmla="*/ 154759 h 1191492"/>
              <a:gd name="connsiteX8" fmla="*/ 0 w 1797519"/>
              <a:gd name="connsiteY8"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519" h="1191492">
                <a:moveTo>
                  <a:pt x="0" y="0"/>
                </a:moveTo>
                <a:lnTo>
                  <a:pt x="1201773" y="0"/>
                </a:lnTo>
                <a:cubicBezTo>
                  <a:pt x="1530794" y="0"/>
                  <a:pt x="1797519" y="266725"/>
                  <a:pt x="1797519" y="595746"/>
                </a:cubicBezTo>
                <a:lnTo>
                  <a:pt x="1797518" y="595746"/>
                </a:lnTo>
                <a:cubicBezTo>
                  <a:pt x="1797518" y="924767"/>
                  <a:pt x="1530793" y="1191492"/>
                  <a:pt x="1201772" y="1191492"/>
                </a:cubicBezTo>
                <a:lnTo>
                  <a:pt x="1113355" y="1191492"/>
                </a:lnTo>
                <a:lnTo>
                  <a:pt x="1109359" y="1189567"/>
                </a:lnTo>
                <a:cubicBezTo>
                  <a:pt x="672373" y="952182"/>
                  <a:pt x="311936" y="591745"/>
                  <a:pt x="74551" y="154759"/>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2" name="Forme libre : forme 81">
            <a:extLst>
              <a:ext uri="{FF2B5EF4-FFF2-40B4-BE49-F238E27FC236}">
                <a16:creationId xmlns:a16="http://schemas.microsoft.com/office/drawing/2014/main" id="{E5B0EC42-98EA-4592-A9DC-9D61B37A55CC}"/>
              </a:ext>
            </a:extLst>
          </p:cNvPr>
          <p:cNvSpPr/>
          <p:nvPr/>
        </p:nvSpPr>
        <p:spPr>
          <a:xfrm>
            <a:off x="1302329" y="1265582"/>
            <a:ext cx="3760375" cy="1191491"/>
          </a:xfrm>
          <a:custGeom>
            <a:avLst/>
            <a:gdLst>
              <a:gd name="connsiteX0" fmla="*/ 595746 w 3760375"/>
              <a:gd name="connsiteY0" fmla="*/ 0 h 1191491"/>
              <a:gd name="connsiteX1" fmla="*/ 3661063 w 3760375"/>
              <a:gd name="connsiteY1" fmla="*/ 0 h 1191491"/>
              <a:gd name="connsiteX2" fmla="*/ 3760375 w 3760375"/>
              <a:gd name="connsiteY2" fmla="*/ 10011 h 1191491"/>
              <a:gd name="connsiteX3" fmla="*/ 3568649 w 3760375"/>
              <a:gd name="connsiteY3" fmla="*/ 102370 h 1191491"/>
              <a:gd name="connsiteX4" fmla="*/ 2533841 w 3760375"/>
              <a:gd name="connsiteY4" fmla="*/ 1137178 h 1191491"/>
              <a:gd name="connsiteX5" fmla="*/ 2507677 w 3760375"/>
              <a:gd name="connsiteY5" fmla="*/ 1191491 h 1191491"/>
              <a:gd name="connsiteX6" fmla="*/ 595746 w 3760375"/>
              <a:gd name="connsiteY6" fmla="*/ 1191491 h 1191491"/>
              <a:gd name="connsiteX7" fmla="*/ 12103 w 3760375"/>
              <a:gd name="connsiteY7" fmla="*/ 715808 h 1191491"/>
              <a:gd name="connsiteX8" fmla="*/ 0 w 3760375"/>
              <a:gd name="connsiteY8" fmla="*/ 595745 h 1191491"/>
              <a:gd name="connsiteX9" fmla="*/ 12103 w 3760375"/>
              <a:gd name="connsiteY9" fmla="*/ 475683 h 1191491"/>
              <a:gd name="connsiteX10" fmla="*/ 595746 w 3760375"/>
              <a:gd name="connsiteY10" fmla="*/ 0 h 119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375" h="1191491">
                <a:moveTo>
                  <a:pt x="595746" y="0"/>
                </a:moveTo>
                <a:lnTo>
                  <a:pt x="3661063" y="0"/>
                </a:lnTo>
                <a:lnTo>
                  <a:pt x="3760375" y="10011"/>
                </a:lnTo>
                <a:lnTo>
                  <a:pt x="3568649" y="102370"/>
                </a:lnTo>
                <a:cubicBezTo>
                  <a:pt x="3131663" y="339755"/>
                  <a:pt x="2771226" y="700193"/>
                  <a:pt x="2533841" y="1137178"/>
                </a:cubicBezTo>
                <a:lnTo>
                  <a:pt x="2507677" y="1191491"/>
                </a:lnTo>
                <a:lnTo>
                  <a:pt x="595746" y="1191491"/>
                </a:lnTo>
                <a:cubicBezTo>
                  <a:pt x="307853" y="1191491"/>
                  <a:pt x="67655" y="987280"/>
                  <a:pt x="12103" y="715808"/>
                </a:cubicBezTo>
                <a:lnTo>
                  <a:pt x="0" y="595745"/>
                </a:lnTo>
                <a:lnTo>
                  <a:pt x="12103" y="475683"/>
                </a:lnTo>
                <a:cubicBezTo>
                  <a:pt x="67655" y="204211"/>
                  <a:pt x="307853" y="0"/>
                  <a:pt x="595746" y="0"/>
                </a:cubicBez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tx1"/>
                </a:solidFill>
                <a:latin typeface="Bahnschrift" panose="020B0502040204020203" pitchFamily="34" charset="0"/>
              </a:rPr>
              <a:t>         	Conclusion</a:t>
            </a:r>
          </a:p>
        </p:txBody>
      </p:sp>
      <p:sp>
        <p:nvSpPr>
          <p:cNvPr id="83" name="Forme libre : forme 82">
            <a:extLst>
              <a:ext uri="{FF2B5EF4-FFF2-40B4-BE49-F238E27FC236}">
                <a16:creationId xmlns:a16="http://schemas.microsoft.com/office/drawing/2014/main" id="{56798CE4-B1C7-43DE-B27B-C96173235F41}"/>
              </a:ext>
            </a:extLst>
          </p:cNvPr>
          <p:cNvSpPr/>
          <p:nvPr/>
        </p:nvSpPr>
        <p:spPr>
          <a:xfrm>
            <a:off x="7129297" y="1265581"/>
            <a:ext cx="3760376" cy="1191492"/>
          </a:xfrm>
          <a:custGeom>
            <a:avLst/>
            <a:gdLst>
              <a:gd name="connsiteX0" fmla="*/ 99313 w 3760376"/>
              <a:gd name="connsiteY0" fmla="*/ 0 h 1191492"/>
              <a:gd name="connsiteX1" fmla="*/ 3164630 w 3760376"/>
              <a:gd name="connsiteY1" fmla="*/ 0 h 1191492"/>
              <a:gd name="connsiteX2" fmla="*/ 3760376 w 3760376"/>
              <a:gd name="connsiteY2" fmla="*/ 595746 h 1191492"/>
              <a:gd name="connsiteX3" fmla="*/ 3760375 w 3760376"/>
              <a:gd name="connsiteY3" fmla="*/ 595746 h 1191492"/>
              <a:gd name="connsiteX4" fmla="*/ 3164629 w 3760376"/>
              <a:gd name="connsiteY4" fmla="*/ 1191492 h 1191492"/>
              <a:gd name="connsiteX5" fmla="*/ 1252698 w 3760376"/>
              <a:gd name="connsiteY5" fmla="*/ 1191491 h 1191492"/>
              <a:gd name="connsiteX6" fmla="*/ 1226534 w 3760376"/>
              <a:gd name="connsiteY6" fmla="*/ 1137178 h 1191492"/>
              <a:gd name="connsiteX7" fmla="*/ 191726 w 3760376"/>
              <a:gd name="connsiteY7" fmla="*/ 102370 h 1191492"/>
              <a:gd name="connsiteX8" fmla="*/ 0 w 3760376"/>
              <a:gd name="connsiteY8" fmla="*/ 10011 h 1191492"/>
              <a:gd name="connsiteX9" fmla="*/ 99313 w 3760376"/>
              <a:gd name="connsiteY9"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0376" h="1191492">
                <a:moveTo>
                  <a:pt x="99313" y="0"/>
                </a:moveTo>
                <a:lnTo>
                  <a:pt x="3164630" y="0"/>
                </a:lnTo>
                <a:cubicBezTo>
                  <a:pt x="3493651" y="0"/>
                  <a:pt x="3760376" y="266725"/>
                  <a:pt x="3760376" y="595746"/>
                </a:cubicBezTo>
                <a:lnTo>
                  <a:pt x="3760375" y="595746"/>
                </a:lnTo>
                <a:cubicBezTo>
                  <a:pt x="3760375" y="924767"/>
                  <a:pt x="3493650" y="1191492"/>
                  <a:pt x="3164629" y="1191492"/>
                </a:cubicBezTo>
                <a:lnTo>
                  <a:pt x="1252698" y="1191491"/>
                </a:lnTo>
                <a:lnTo>
                  <a:pt x="1226534" y="1137178"/>
                </a:lnTo>
                <a:cubicBezTo>
                  <a:pt x="989149" y="700193"/>
                  <a:pt x="628712" y="339755"/>
                  <a:pt x="191726" y="102370"/>
                </a:cubicBezTo>
                <a:lnTo>
                  <a:pt x="0" y="10011"/>
                </a:lnTo>
                <a:lnTo>
                  <a:pt x="99313" y="0"/>
                </a:ln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latin typeface="Bahnschrift" panose="020B0502040204020203" pitchFamily="34" charset="0"/>
              </a:rPr>
              <a:t>     Présentation </a:t>
            </a:r>
          </a:p>
          <a:p>
            <a:pPr algn="ctr"/>
            <a:r>
              <a:rPr lang="fr-FR" sz="2000" dirty="0">
                <a:solidFill>
                  <a:schemeClr val="tx1"/>
                </a:solidFill>
                <a:latin typeface="Bahnschrift" panose="020B0502040204020203" pitchFamily="34" charset="0"/>
              </a:rPr>
              <a:t>     de l’entreprise</a:t>
            </a:r>
          </a:p>
        </p:txBody>
      </p:sp>
      <p:sp>
        <p:nvSpPr>
          <p:cNvPr id="84" name="Forme libre : forme 83">
            <a:extLst>
              <a:ext uri="{FF2B5EF4-FFF2-40B4-BE49-F238E27FC236}">
                <a16:creationId xmlns:a16="http://schemas.microsoft.com/office/drawing/2014/main" id="{03E7F3E0-6875-4E4D-97B1-4B374FFACA83}"/>
              </a:ext>
            </a:extLst>
          </p:cNvPr>
          <p:cNvSpPr/>
          <p:nvPr/>
        </p:nvSpPr>
        <p:spPr>
          <a:xfrm>
            <a:off x="678874" y="3032036"/>
            <a:ext cx="2919327" cy="1191492"/>
          </a:xfrm>
          <a:custGeom>
            <a:avLst/>
            <a:gdLst>
              <a:gd name="connsiteX0" fmla="*/ 595746 w 2919327"/>
              <a:gd name="connsiteY0" fmla="*/ 0 h 1191492"/>
              <a:gd name="connsiteX1" fmla="*/ 2919327 w 2919327"/>
              <a:gd name="connsiteY1" fmla="*/ 0 h 1191492"/>
              <a:gd name="connsiteX2" fmla="*/ 2899323 w 2919327"/>
              <a:gd name="connsiteY2" fmla="*/ 77798 h 1191492"/>
              <a:gd name="connsiteX3" fmla="*/ 2847109 w 2919327"/>
              <a:gd name="connsiteY3" fmla="*/ 595746 h 1191492"/>
              <a:gd name="connsiteX4" fmla="*/ 2899323 w 2919327"/>
              <a:gd name="connsiteY4" fmla="*/ 1113694 h 1191492"/>
              <a:gd name="connsiteX5" fmla="*/ 2919327 w 2919327"/>
              <a:gd name="connsiteY5" fmla="*/ 1191492 h 1191492"/>
              <a:gd name="connsiteX6" fmla="*/ 595746 w 2919327"/>
              <a:gd name="connsiteY6" fmla="*/ 1191491 h 1191492"/>
              <a:gd name="connsiteX7" fmla="*/ 12103 w 2919327"/>
              <a:gd name="connsiteY7" fmla="*/ 715808 h 1191492"/>
              <a:gd name="connsiteX8" fmla="*/ 0 w 2919327"/>
              <a:gd name="connsiteY8" fmla="*/ 595745 h 1191492"/>
              <a:gd name="connsiteX9" fmla="*/ 12103 w 2919327"/>
              <a:gd name="connsiteY9" fmla="*/ 475683 h 1191492"/>
              <a:gd name="connsiteX10" fmla="*/ 595746 w 2919327"/>
              <a:gd name="connsiteY10"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9327" h="1191492">
                <a:moveTo>
                  <a:pt x="595746" y="0"/>
                </a:moveTo>
                <a:lnTo>
                  <a:pt x="2919327" y="0"/>
                </a:lnTo>
                <a:lnTo>
                  <a:pt x="2899323" y="77798"/>
                </a:lnTo>
                <a:cubicBezTo>
                  <a:pt x="2865088" y="245100"/>
                  <a:pt x="2847109" y="418323"/>
                  <a:pt x="2847109" y="595746"/>
                </a:cubicBezTo>
                <a:cubicBezTo>
                  <a:pt x="2847109" y="773169"/>
                  <a:pt x="2865088" y="946392"/>
                  <a:pt x="2899323" y="1113694"/>
                </a:cubicBezTo>
                <a:lnTo>
                  <a:pt x="2919327" y="1191492"/>
                </a:lnTo>
                <a:lnTo>
                  <a:pt x="595746" y="1191491"/>
                </a:lnTo>
                <a:cubicBezTo>
                  <a:pt x="307853" y="1191491"/>
                  <a:pt x="67655" y="987280"/>
                  <a:pt x="12103" y="715808"/>
                </a:cubicBezTo>
                <a:lnTo>
                  <a:pt x="0" y="595745"/>
                </a:lnTo>
                <a:lnTo>
                  <a:pt x="12103" y="475683"/>
                </a:lnTo>
                <a:cubicBezTo>
                  <a:pt x="67655" y="204211"/>
                  <a:pt x="307853" y="0"/>
                  <a:pt x="595746" y="0"/>
                </a:cubicBez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tx1"/>
                </a:solidFill>
                <a:latin typeface="Bahnschrift" panose="020B0502040204020203" pitchFamily="34" charset="0"/>
              </a:rPr>
              <a:t>          </a:t>
            </a:r>
          </a:p>
          <a:p>
            <a:pPr algn="just"/>
            <a:r>
              <a:rPr lang="fr-FR" sz="2000" dirty="0">
                <a:solidFill>
                  <a:schemeClr val="tx1"/>
                </a:solidFill>
                <a:latin typeface="Bahnschrift" panose="020B0502040204020203" pitchFamily="34" charset="0"/>
              </a:rPr>
              <a:t>        Document Pause</a:t>
            </a:r>
          </a:p>
          <a:p>
            <a:pPr algn="just"/>
            <a:r>
              <a:rPr lang="fr-FR" sz="2000" dirty="0">
                <a:solidFill>
                  <a:schemeClr val="tx1"/>
                </a:solidFill>
                <a:latin typeface="Bahnschrift" panose="020B0502040204020203" pitchFamily="34" charset="0"/>
              </a:rPr>
              <a:t>             Cloud Local</a:t>
            </a:r>
          </a:p>
          <a:p>
            <a:pPr algn="just"/>
            <a:endParaRPr lang="fr-FR" sz="2000" dirty="0">
              <a:solidFill>
                <a:schemeClr val="tx1"/>
              </a:solidFill>
              <a:latin typeface="Bahnschrift" panose="020B0502040204020203" pitchFamily="34" charset="0"/>
            </a:endParaRPr>
          </a:p>
        </p:txBody>
      </p:sp>
      <p:sp>
        <p:nvSpPr>
          <p:cNvPr id="85" name="Forme libre : forme 84">
            <a:extLst>
              <a:ext uri="{FF2B5EF4-FFF2-40B4-BE49-F238E27FC236}">
                <a16:creationId xmlns:a16="http://schemas.microsoft.com/office/drawing/2014/main" id="{197242CD-3BAC-4444-94E1-01AFE6C45986}"/>
              </a:ext>
            </a:extLst>
          </p:cNvPr>
          <p:cNvSpPr/>
          <p:nvPr/>
        </p:nvSpPr>
        <p:spPr>
          <a:xfrm>
            <a:off x="8593800" y="3032036"/>
            <a:ext cx="2919328" cy="1191492"/>
          </a:xfrm>
          <a:custGeom>
            <a:avLst/>
            <a:gdLst>
              <a:gd name="connsiteX0" fmla="*/ 0 w 2919328"/>
              <a:gd name="connsiteY0" fmla="*/ 0 h 1191492"/>
              <a:gd name="connsiteX1" fmla="*/ 2323582 w 2919328"/>
              <a:gd name="connsiteY1" fmla="*/ 0 h 1191492"/>
              <a:gd name="connsiteX2" fmla="*/ 2919328 w 2919328"/>
              <a:gd name="connsiteY2" fmla="*/ 595746 h 1191492"/>
              <a:gd name="connsiteX3" fmla="*/ 2919327 w 2919328"/>
              <a:gd name="connsiteY3" fmla="*/ 595746 h 1191492"/>
              <a:gd name="connsiteX4" fmla="*/ 2323581 w 2919328"/>
              <a:gd name="connsiteY4" fmla="*/ 1191492 h 1191492"/>
              <a:gd name="connsiteX5" fmla="*/ 0 w 2919328"/>
              <a:gd name="connsiteY5" fmla="*/ 1191491 h 1191492"/>
              <a:gd name="connsiteX6" fmla="*/ 20004 w 2919328"/>
              <a:gd name="connsiteY6" fmla="*/ 1113694 h 1191492"/>
              <a:gd name="connsiteX7" fmla="*/ 72218 w 2919328"/>
              <a:gd name="connsiteY7" fmla="*/ 595746 h 1191492"/>
              <a:gd name="connsiteX8" fmla="*/ 20004 w 2919328"/>
              <a:gd name="connsiteY8" fmla="*/ 77798 h 1191492"/>
              <a:gd name="connsiteX9" fmla="*/ 0 w 2919328"/>
              <a:gd name="connsiteY9"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9328" h="1191492">
                <a:moveTo>
                  <a:pt x="0" y="0"/>
                </a:moveTo>
                <a:lnTo>
                  <a:pt x="2323582" y="0"/>
                </a:lnTo>
                <a:cubicBezTo>
                  <a:pt x="2652603" y="0"/>
                  <a:pt x="2919328" y="266725"/>
                  <a:pt x="2919328" y="595746"/>
                </a:cubicBezTo>
                <a:lnTo>
                  <a:pt x="2919327" y="595746"/>
                </a:lnTo>
                <a:cubicBezTo>
                  <a:pt x="2919327" y="924767"/>
                  <a:pt x="2652602" y="1191492"/>
                  <a:pt x="2323581" y="1191492"/>
                </a:cubicBezTo>
                <a:lnTo>
                  <a:pt x="0" y="1191491"/>
                </a:lnTo>
                <a:lnTo>
                  <a:pt x="20004" y="1113694"/>
                </a:lnTo>
                <a:cubicBezTo>
                  <a:pt x="54239" y="946392"/>
                  <a:pt x="72218" y="773169"/>
                  <a:pt x="72218" y="595746"/>
                </a:cubicBezTo>
                <a:cubicBezTo>
                  <a:pt x="72218" y="418323"/>
                  <a:pt x="54239" y="245100"/>
                  <a:pt x="20004" y="77798"/>
                </a:cubicBezTo>
                <a:lnTo>
                  <a:pt x="0" y="0"/>
                </a:ln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tx1"/>
              </a:solidFill>
              <a:latin typeface="Bahnschrift" panose="020B0502040204020203" pitchFamily="34" charset="0"/>
            </a:endParaRPr>
          </a:p>
          <a:p>
            <a:r>
              <a:rPr lang="fr-FR" sz="2000" dirty="0">
                <a:solidFill>
                  <a:schemeClr val="tx1"/>
                </a:solidFill>
                <a:latin typeface="Bahnschrift" panose="020B0502040204020203" pitchFamily="34" charset="0"/>
              </a:rPr>
              <a:t>         </a:t>
            </a:r>
            <a:r>
              <a:rPr lang="fr-FR" sz="2000" dirty="0" err="1">
                <a:solidFill>
                  <a:schemeClr val="tx1"/>
                </a:solidFill>
                <a:latin typeface="Bahnschrift" panose="020B0502040204020203" pitchFamily="34" charset="0"/>
              </a:rPr>
              <a:t>Telegraf</a:t>
            </a:r>
            <a:endParaRPr lang="fr-FR" sz="2000" dirty="0">
              <a:solidFill>
                <a:schemeClr val="tx1"/>
              </a:solidFill>
              <a:latin typeface="Bahnschrift" panose="020B0502040204020203" pitchFamily="34" charset="0"/>
            </a:endParaRPr>
          </a:p>
          <a:p>
            <a:pPr algn="ctr"/>
            <a:endParaRPr lang="fr-FR" dirty="0"/>
          </a:p>
        </p:txBody>
      </p:sp>
      <p:sp>
        <p:nvSpPr>
          <p:cNvPr id="86" name="Forme libre : forme 85">
            <a:extLst>
              <a:ext uri="{FF2B5EF4-FFF2-40B4-BE49-F238E27FC236}">
                <a16:creationId xmlns:a16="http://schemas.microsoft.com/office/drawing/2014/main" id="{54A59470-0FA8-4DC1-8AC1-6C5FEA7B27A6}"/>
              </a:ext>
            </a:extLst>
          </p:cNvPr>
          <p:cNvSpPr/>
          <p:nvPr/>
        </p:nvSpPr>
        <p:spPr>
          <a:xfrm>
            <a:off x="7346363" y="4680728"/>
            <a:ext cx="3543311" cy="1191492"/>
          </a:xfrm>
          <a:custGeom>
            <a:avLst/>
            <a:gdLst>
              <a:gd name="connsiteX0" fmla="*/ 1092362 w 3543311"/>
              <a:gd name="connsiteY0" fmla="*/ 0 h 1191492"/>
              <a:gd name="connsiteX1" fmla="*/ 2947565 w 3543311"/>
              <a:gd name="connsiteY1" fmla="*/ 0 h 1191492"/>
              <a:gd name="connsiteX2" fmla="*/ 3543311 w 3543311"/>
              <a:gd name="connsiteY2" fmla="*/ 595746 h 1191492"/>
              <a:gd name="connsiteX3" fmla="*/ 3543310 w 3543311"/>
              <a:gd name="connsiteY3" fmla="*/ 595746 h 1191492"/>
              <a:gd name="connsiteX4" fmla="*/ 2947564 w 3543311"/>
              <a:gd name="connsiteY4" fmla="*/ 1191492 h 1191492"/>
              <a:gd name="connsiteX5" fmla="*/ 0 w 3543311"/>
              <a:gd name="connsiteY5" fmla="*/ 1191491 h 1191492"/>
              <a:gd name="connsiteX6" fmla="*/ 186560 w 3543311"/>
              <a:gd name="connsiteY6" fmla="*/ 1078153 h 1191492"/>
              <a:gd name="connsiteX7" fmla="*/ 1009469 w 3543311"/>
              <a:gd name="connsiteY7" fmla="*/ 172077 h 1191492"/>
              <a:gd name="connsiteX8" fmla="*/ 1092362 w 3543311"/>
              <a:gd name="connsiteY8"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3311" h="1191492">
                <a:moveTo>
                  <a:pt x="1092362" y="0"/>
                </a:moveTo>
                <a:lnTo>
                  <a:pt x="2947565" y="0"/>
                </a:lnTo>
                <a:cubicBezTo>
                  <a:pt x="3276586" y="0"/>
                  <a:pt x="3543311" y="266725"/>
                  <a:pt x="3543311" y="595746"/>
                </a:cubicBezTo>
                <a:lnTo>
                  <a:pt x="3543310" y="595746"/>
                </a:lnTo>
                <a:cubicBezTo>
                  <a:pt x="3543310" y="924767"/>
                  <a:pt x="3276585" y="1191492"/>
                  <a:pt x="2947564" y="1191492"/>
                </a:cubicBezTo>
                <a:lnTo>
                  <a:pt x="0" y="1191491"/>
                </a:lnTo>
                <a:lnTo>
                  <a:pt x="186560" y="1078153"/>
                </a:lnTo>
                <a:cubicBezTo>
                  <a:pt x="528374" y="847228"/>
                  <a:pt x="811649" y="536232"/>
                  <a:pt x="1009469" y="172077"/>
                </a:cubicBezTo>
                <a:lnTo>
                  <a:pt x="1092362" y="0"/>
                </a:ln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tx1"/>
              </a:solidFill>
              <a:latin typeface="Bahnschrift" panose="020B0502040204020203" pitchFamily="34" charset="0"/>
            </a:endParaRPr>
          </a:p>
          <a:p>
            <a:pPr algn="ctr"/>
            <a:r>
              <a:rPr lang="fr-FR" sz="2000" dirty="0" err="1">
                <a:solidFill>
                  <a:schemeClr val="tx1"/>
                </a:solidFill>
                <a:latin typeface="Bahnschrift" panose="020B0502040204020203" pitchFamily="34" charset="0"/>
              </a:rPr>
              <a:t>Grafana</a:t>
            </a:r>
            <a:endParaRPr lang="fr-FR" sz="2000" dirty="0">
              <a:solidFill>
                <a:schemeClr val="tx1"/>
              </a:solidFill>
              <a:latin typeface="Bahnschrift" panose="020B0502040204020203" pitchFamily="34" charset="0"/>
            </a:endParaRPr>
          </a:p>
          <a:p>
            <a:pPr algn="ctr"/>
            <a:endParaRPr lang="fr-FR" dirty="0"/>
          </a:p>
        </p:txBody>
      </p:sp>
      <p:sp>
        <p:nvSpPr>
          <p:cNvPr id="87" name="Forme libre : forme 86">
            <a:extLst>
              <a:ext uri="{FF2B5EF4-FFF2-40B4-BE49-F238E27FC236}">
                <a16:creationId xmlns:a16="http://schemas.microsoft.com/office/drawing/2014/main" id="{8588D2E4-2E58-4BEB-8D03-69B930CC44C4}"/>
              </a:ext>
            </a:extLst>
          </p:cNvPr>
          <p:cNvSpPr/>
          <p:nvPr/>
        </p:nvSpPr>
        <p:spPr>
          <a:xfrm>
            <a:off x="1302329" y="4698046"/>
            <a:ext cx="3572645" cy="1191492"/>
          </a:xfrm>
          <a:custGeom>
            <a:avLst/>
            <a:gdLst>
              <a:gd name="connsiteX0" fmla="*/ 595746 w 3572645"/>
              <a:gd name="connsiteY0" fmla="*/ 0 h 1191492"/>
              <a:gd name="connsiteX1" fmla="*/ 2459290 w 3572645"/>
              <a:gd name="connsiteY1" fmla="*/ 0 h 1191492"/>
              <a:gd name="connsiteX2" fmla="*/ 2533841 w 3572645"/>
              <a:gd name="connsiteY2" fmla="*/ 154759 h 1191492"/>
              <a:gd name="connsiteX3" fmla="*/ 3568649 w 3572645"/>
              <a:gd name="connsiteY3" fmla="*/ 1189567 h 1191492"/>
              <a:gd name="connsiteX4" fmla="*/ 3572645 w 3572645"/>
              <a:gd name="connsiteY4" fmla="*/ 1191492 h 1191492"/>
              <a:gd name="connsiteX5" fmla="*/ 595746 w 3572645"/>
              <a:gd name="connsiteY5" fmla="*/ 1191491 h 1191492"/>
              <a:gd name="connsiteX6" fmla="*/ 12103 w 3572645"/>
              <a:gd name="connsiteY6" fmla="*/ 715808 h 1191492"/>
              <a:gd name="connsiteX7" fmla="*/ 0 w 3572645"/>
              <a:gd name="connsiteY7" fmla="*/ 595746 h 1191492"/>
              <a:gd name="connsiteX8" fmla="*/ 12103 w 3572645"/>
              <a:gd name="connsiteY8" fmla="*/ 475683 h 1191492"/>
              <a:gd name="connsiteX9" fmla="*/ 595746 w 3572645"/>
              <a:gd name="connsiteY9"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645" h="1191492">
                <a:moveTo>
                  <a:pt x="595746" y="0"/>
                </a:moveTo>
                <a:lnTo>
                  <a:pt x="2459290" y="0"/>
                </a:lnTo>
                <a:lnTo>
                  <a:pt x="2533841" y="154759"/>
                </a:lnTo>
                <a:cubicBezTo>
                  <a:pt x="2771226" y="591745"/>
                  <a:pt x="3131663" y="952182"/>
                  <a:pt x="3568649" y="1189567"/>
                </a:cubicBezTo>
                <a:lnTo>
                  <a:pt x="3572645" y="1191492"/>
                </a:lnTo>
                <a:lnTo>
                  <a:pt x="595746" y="1191491"/>
                </a:lnTo>
                <a:cubicBezTo>
                  <a:pt x="307853" y="1191491"/>
                  <a:pt x="67655" y="987280"/>
                  <a:pt x="12103" y="715808"/>
                </a:cubicBezTo>
                <a:lnTo>
                  <a:pt x="0" y="595746"/>
                </a:lnTo>
                <a:lnTo>
                  <a:pt x="12103" y="475683"/>
                </a:lnTo>
                <a:cubicBezTo>
                  <a:pt x="67655" y="204212"/>
                  <a:pt x="307853" y="0"/>
                  <a:pt x="595746" y="0"/>
                </a:cubicBez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tx1"/>
                </a:solidFill>
                <a:latin typeface="Bahnschrift" panose="020B0502040204020203" pitchFamily="34" charset="0"/>
              </a:rPr>
              <a:t>             </a:t>
            </a:r>
          </a:p>
          <a:p>
            <a:pPr algn="just"/>
            <a:r>
              <a:rPr lang="fr-FR" sz="2000" dirty="0">
                <a:solidFill>
                  <a:schemeClr val="tx1"/>
                </a:solidFill>
                <a:latin typeface="Bahnschrift" panose="020B0502040204020203" pitchFamily="34" charset="0"/>
              </a:rPr>
              <a:t>	</a:t>
            </a:r>
            <a:r>
              <a:rPr lang="fr-FR" sz="2000" dirty="0" err="1">
                <a:solidFill>
                  <a:schemeClr val="tx1"/>
                </a:solidFill>
                <a:latin typeface="Bahnschrift" panose="020B0502040204020203" pitchFamily="34" charset="0"/>
              </a:rPr>
              <a:t>Prometheus</a:t>
            </a:r>
            <a:endParaRPr lang="fr-FR" dirty="0">
              <a:solidFill>
                <a:schemeClr val="tx1"/>
              </a:solidFill>
              <a:latin typeface="Bahnschrift" panose="020B0502040204020203" pitchFamily="34" charset="0"/>
            </a:endParaRPr>
          </a:p>
          <a:p>
            <a:pPr algn="ctr"/>
            <a:endParaRPr lang="fr-FR" dirty="0"/>
          </a:p>
        </p:txBody>
      </p:sp>
      <p:sp>
        <p:nvSpPr>
          <p:cNvPr id="88" name="Rectangle 87">
            <a:extLst>
              <a:ext uri="{FF2B5EF4-FFF2-40B4-BE49-F238E27FC236}">
                <a16:creationId xmlns:a16="http://schemas.microsoft.com/office/drawing/2014/main" id="{22DC0A3B-F0A9-48C9-98B7-773DD972F8D0}"/>
              </a:ext>
            </a:extLst>
          </p:cNvPr>
          <p:cNvSpPr/>
          <p:nvPr/>
        </p:nvSpPr>
        <p:spPr>
          <a:xfrm>
            <a:off x="4526980" y="1409782"/>
            <a:ext cx="535724" cy="923330"/>
          </a:xfrm>
          <a:prstGeom prst="rect">
            <a:avLst/>
          </a:prstGeom>
          <a:noFill/>
        </p:spPr>
        <p:txBody>
          <a:bodyPr wrap="non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6</a:t>
            </a:r>
          </a:p>
        </p:txBody>
      </p:sp>
      <p:sp>
        <p:nvSpPr>
          <p:cNvPr id="89" name="Rectangle 88">
            <a:extLst>
              <a:ext uri="{FF2B5EF4-FFF2-40B4-BE49-F238E27FC236}">
                <a16:creationId xmlns:a16="http://schemas.microsoft.com/office/drawing/2014/main" id="{F2541C81-80D9-4C9E-BB4E-044928D0D2E1}"/>
              </a:ext>
            </a:extLst>
          </p:cNvPr>
          <p:cNvSpPr/>
          <p:nvPr/>
        </p:nvSpPr>
        <p:spPr>
          <a:xfrm>
            <a:off x="3999078" y="3166117"/>
            <a:ext cx="535724" cy="923330"/>
          </a:xfrm>
          <a:prstGeom prst="rect">
            <a:avLst/>
          </a:prstGeom>
          <a:noFill/>
        </p:spPr>
        <p:txBody>
          <a:bodyPr wrap="non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5</a:t>
            </a:r>
          </a:p>
        </p:txBody>
      </p:sp>
      <p:sp>
        <p:nvSpPr>
          <p:cNvPr id="90" name="Rectangle 89">
            <a:extLst>
              <a:ext uri="{FF2B5EF4-FFF2-40B4-BE49-F238E27FC236}">
                <a16:creationId xmlns:a16="http://schemas.microsoft.com/office/drawing/2014/main" id="{9DF844E0-6730-49BE-8CFD-8F05E9DAAFF4}"/>
              </a:ext>
            </a:extLst>
          </p:cNvPr>
          <p:cNvSpPr/>
          <p:nvPr/>
        </p:nvSpPr>
        <p:spPr>
          <a:xfrm>
            <a:off x="4617116" y="4680728"/>
            <a:ext cx="535724" cy="923330"/>
          </a:xfrm>
          <a:prstGeom prst="rect">
            <a:avLst/>
          </a:prstGeom>
          <a:noFill/>
        </p:spPr>
        <p:txBody>
          <a:bodyPr wrap="non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a:t>
            </a:r>
          </a:p>
        </p:txBody>
      </p:sp>
      <p:sp>
        <p:nvSpPr>
          <p:cNvPr id="91" name="Rectangle 90">
            <a:extLst>
              <a:ext uri="{FF2B5EF4-FFF2-40B4-BE49-F238E27FC236}">
                <a16:creationId xmlns:a16="http://schemas.microsoft.com/office/drawing/2014/main" id="{3116E09B-CCD1-4B43-9F9B-AA38895C6551}"/>
              </a:ext>
            </a:extLst>
          </p:cNvPr>
          <p:cNvSpPr/>
          <p:nvPr/>
        </p:nvSpPr>
        <p:spPr>
          <a:xfrm>
            <a:off x="7039162" y="4643457"/>
            <a:ext cx="535724" cy="923330"/>
          </a:xfrm>
          <a:prstGeom prst="rect">
            <a:avLst/>
          </a:prstGeom>
          <a:noFill/>
        </p:spPr>
        <p:txBody>
          <a:bodyPr wrap="non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p>
        </p:txBody>
      </p:sp>
      <p:sp>
        <p:nvSpPr>
          <p:cNvPr id="92" name="Rectangle 91">
            <a:extLst>
              <a:ext uri="{FF2B5EF4-FFF2-40B4-BE49-F238E27FC236}">
                <a16:creationId xmlns:a16="http://schemas.microsoft.com/office/drawing/2014/main" id="{306853D0-66DD-484B-8040-D6E141D78C1C}"/>
              </a:ext>
            </a:extLst>
          </p:cNvPr>
          <p:cNvSpPr/>
          <p:nvPr/>
        </p:nvSpPr>
        <p:spPr>
          <a:xfrm>
            <a:off x="7657197" y="3084400"/>
            <a:ext cx="535724" cy="923330"/>
          </a:xfrm>
          <a:prstGeom prst="rect">
            <a:avLst/>
          </a:prstGeom>
          <a:noFill/>
        </p:spPr>
        <p:txBody>
          <a:bodyPr wrap="non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p>
        </p:txBody>
      </p:sp>
      <p:sp>
        <p:nvSpPr>
          <p:cNvPr id="93" name="Rectangle 92">
            <a:extLst>
              <a:ext uri="{FF2B5EF4-FFF2-40B4-BE49-F238E27FC236}">
                <a16:creationId xmlns:a16="http://schemas.microsoft.com/office/drawing/2014/main" id="{335B9F77-83C0-4BFA-8075-7069510B8AB1}"/>
              </a:ext>
            </a:extLst>
          </p:cNvPr>
          <p:cNvSpPr/>
          <p:nvPr/>
        </p:nvSpPr>
        <p:spPr>
          <a:xfrm>
            <a:off x="7034656" y="1399662"/>
            <a:ext cx="535724" cy="923330"/>
          </a:xfrm>
          <a:prstGeom prst="rect">
            <a:avLst/>
          </a:prstGeom>
          <a:noFill/>
        </p:spPr>
        <p:txBody>
          <a:bodyPr wrap="non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p>
        </p:txBody>
      </p:sp>
      <p:pic>
        <p:nvPicPr>
          <p:cNvPr id="95" name="Graphique 94" descr="École">
            <a:extLst>
              <a:ext uri="{FF2B5EF4-FFF2-40B4-BE49-F238E27FC236}">
                <a16:creationId xmlns:a16="http://schemas.microsoft.com/office/drawing/2014/main" id="{8724AF94-A835-4A05-BFF4-02DCCEF181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3464" y="1927788"/>
            <a:ext cx="505257" cy="505257"/>
          </a:xfrm>
          <a:prstGeom prst="rect">
            <a:avLst/>
          </a:prstGeom>
        </p:spPr>
      </p:pic>
      <p:pic>
        <p:nvPicPr>
          <p:cNvPr id="98" name="Graphique 97" descr="Télécharger à partir du cloud">
            <a:extLst>
              <a:ext uri="{FF2B5EF4-FFF2-40B4-BE49-F238E27FC236}">
                <a16:creationId xmlns:a16="http://schemas.microsoft.com/office/drawing/2014/main" id="{5ACB2567-774A-44AA-96DE-861C9DD6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7899" y="3774836"/>
            <a:ext cx="476354" cy="476354"/>
          </a:xfrm>
          <a:prstGeom prst="rect">
            <a:avLst/>
          </a:prstGeom>
        </p:spPr>
      </p:pic>
      <p:pic>
        <p:nvPicPr>
          <p:cNvPr id="100" name="Graphique 99" descr="Graphique à barres">
            <a:extLst>
              <a:ext uri="{FF2B5EF4-FFF2-40B4-BE49-F238E27FC236}">
                <a16:creationId xmlns:a16="http://schemas.microsoft.com/office/drawing/2014/main" id="{EA219090-4B63-412E-9E12-5F248E824D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07748" y="3694948"/>
            <a:ext cx="523274" cy="523274"/>
          </a:xfrm>
          <a:prstGeom prst="rect">
            <a:avLst/>
          </a:prstGeom>
        </p:spPr>
      </p:pic>
      <p:pic>
        <p:nvPicPr>
          <p:cNvPr id="102" name="Graphique 101" descr="Œil">
            <a:extLst>
              <a:ext uri="{FF2B5EF4-FFF2-40B4-BE49-F238E27FC236}">
                <a16:creationId xmlns:a16="http://schemas.microsoft.com/office/drawing/2014/main" id="{75CF70E0-3CC3-4E98-B8DC-F887D8F0E1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86204" y="5277787"/>
            <a:ext cx="545437" cy="545437"/>
          </a:xfrm>
          <a:prstGeom prst="rect">
            <a:avLst/>
          </a:prstGeom>
        </p:spPr>
      </p:pic>
      <p:pic>
        <p:nvPicPr>
          <p:cNvPr id="104" name="Graphique 103" descr="Jauge">
            <a:extLst>
              <a:ext uri="{FF2B5EF4-FFF2-40B4-BE49-F238E27FC236}">
                <a16:creationId xmlns:a16="http://schemas.microsoft.com/office/drawing/2014/main" id="{17F9CC52-E856-449C-8F0B-861612C7E6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72222" y="5378825"/>
            <a:ext cx="493944" cy="493944"/>
          </a:xfrm>
          <a:prstGeom prst="rect">
            <a:avLst/>
          </a:prstGeom>
        </p:spPr>
      </p:pic>
      <p:pic>
        <p:nvPicPr>
          <p:cNvPr id="107" name="Graphique 106" descr="Livre fermé">
            <a:extLst>
              <a:ext uri="{FF2B5EF4-FFF2-40B4-BE49-F238E27FC236}">
                <a16:creationId xmlns:a16="http://schemas.microsoft.com/office/drawing/2014/main" id="{718BA26D-A111-42AA-99B8-3215EC80421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84805" y="1975712"/>
            <a:ext cx="481361" cy="481361"/>
          </a:xfrm>
          <a:prstGeom prst="rect">
            <a:avLst/>
          </a:prstGeom>
        </p:spPr>
      </p:pic>
    </p:spTree>
    <p:extLst>
      <p:ext uri="{BB962C8B-B14F-4D97-AF65-F5344CB8AC3E}">
        <p14:creationId xmlns:p14="http://schemas.microsoft.com/office/powerpoint/2010/main" val="863849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8501C3A-0B25-4CDF-9920-C1AF2CABD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4" name="Rectangle 3">
            <a:extLst>
              <a:ext uri="{FF2B5EF4-FFF2-40B4-BE49-F238E27FC236}">
                <a16:creationId xmlns:a16="http://schemas.microsoft.com/office/drawing/2014/main" id="{B769564D-D1EC-484C-8F00-36E481896732}"/>
              </a:ext>
            </a:extLst>
          </p:cNvPr>
          <p:cNvSpPr/>
          <p:nvPr/>
        </p:nvSpPr>
        <p:spPr>
          <a:xfrm>
            <a:off x="16564" y="0"/>
            <a:ext cx="432342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a:extLst>
              <a:ext uri="{FF2B5EF4-FFF2-40B4-BE49-F238E27FC236}">
                <a16:creationId xmlns:a16="http://schemas.microsoft.com/office/drawing/2014/main" id="{5BE3B24A-9C9D-4D99-9EB5-15C69ED0109C}"/>
              </a:ext>
            </a:extLst>
          </p:cNvPr>
          <p:cNvSpPr txBox="1"/>
          <p:nvPr/>
        </p:nvSpPr>
        <p:spPr>
          <a:xfrm>
            <a:off x="46382" y="221845"/>
            <a:ext cx="4173297" cy="677108"/>
          </a:xfrm>
          <a:prstGeom prst="rect">
            <a:avLst/>
          </a:prstGeom>
          <a:noFill/>
        </p:spPr>
        <p:txBody>
          <a:bodyPr wrap="square" rtlCol="0">
            <a:spAutoFit/>
          </a:bodyPr>
          <a:lstStyle/>
          <a:p>
            <a:r>
              <a:rPr lang="fr-FR" sz="2000" dirty="0">
                <a:latin typeface="Bahnschrift" panose="020B0502040204020203" pitchFamily="34" charset="0"/>
              </a:rPr>
              <a:t>Présentation du Collège de France</a:t>
            </a:r>
          </a:p>
          <a:p>
            <a:endParaRPr lang="fr-FR" dirty="0"/>
          </a:p>
        </p:txBody>
      </p:sp>
      <p:sp>
        <p:nvSpPr>
          <p:cNvPr id="7" name="ZoneTexte 6">
            <a:extLst>
              <a:ext uri="{FF2B5EF4-FFF2-40B4-BE49-F238E27FC236}">
                <a16:creationId xmlns:a16="http://schemas.microsoft.com/office/drawing/2014/main" id="{3A119153-1D18-4F84-9EBE-8B9C304DBDC6}"/>
              </a:ext>
            </a:extLst>
          </p:cNvPr>
          <p:cNvSpPr txBox="1"/>
          <p:nvPr/>
        </p:nvSpPr>
        <p:spPr>
          <a:xfrm>
            <a:off x="940310" y="1182410"/>
            <a:ext cx="3562066" cy="646331"/>
          </a:xfrm>
          <a:prstGeom prst="rect">
            <a:avLst/>
          </a:prstGeom>
          <a:noFill/>
        </p:spPr>
        <p:txBody>
          <a:bodyPr wrap="square" rtlCol="0">
            <a:spAutoFit/>
          </a:bodyPr>
          <a:lstStyle/>
          <a:p>
            <a:r>
              <a:rPr lang="fr-FR" dirty="0">
                <a:latin typeface="Bahnschrift" panose="020B0502040204020203" pitchFamily="34" charset="0"/>
              </a:rPr>
              <a:t>Etablissement d’enseignement et de recherche, fondé en 1530</a:t>
            </a:r>
          </a:p>
        </p:txBody>
      </p:sp>
      <p:pic>
        <p:nvPicPr>
          <p:cNvPr id="9" name="Graphique 8" descr="Toque d'étudiant">
            <a:extLst>
              <a:ext uri="{FF2B5EF4-FFF2-40B4-BE49-F238E27FC236}">
                <a16:creationId xmlns:a16="http://schemas.microsoft.com/office/drawing/2014/main" id="{4DE77612-AE60-4C3E-9E22-25518A98F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91" y="1048375"/>
            <a:ext cx="914400" cy="914400"/>
          </a:xfrm>
          <a:prstGeom prst="rect">
            <a:avLst/>
          </a:prstGeom>
        </p:spPr>
      </p:pic>
      <p:sp>
        <p:nvSpPr>
          <p:cNvPr id="10" name="ZoneTexte 9">
            <a:extLst>
              <a:ext uri="{FF2B5EF4-FFF2-40B4-BE49-F238E27FC236}">
                <a16:creationId xmlns:a16="http://schemas.microsoft.com/office/drawing/2014/main" id="{A32C202F-8D2C-4BF0-83CB-D0905F241CAE}"/>
              </a:ext>
            </a:extLst>
          </p:cNvPr>
          <p:cNvSpPr txBox="1"/>
          <p:nvPr/>
        </p:nvSpPr>
        <p:spPr>
          <a:xfrm>
            <a:off x="940310" y="2503565"/>
            <a:ext cx="3562066" cy="1200329"/>
          </a:xfrm>
          <a:prstGeom prst="rect">
            <a:avLst/>
          </a:prstGeom>
          <a:noFill/>
        </p:spPr>
        <p:txBody>
          <a:bodyPr wrap="square" rtlCol="0">
            <a:spAutoFit/>
          </a:bodyPr>
          <a:lstStyle/>
          <a:p>
            <a:r>
              <a:rPr lang="fr-FR" dirty="0">
                <a:latin typeface="Bahnschrift" panose="020B0502040204020203" pitchFamily="34" charset="0"/>
              </a:rPr>
              <a:t>11 Pl. Marcelin Berthelot, 75231</a:t>
            </a:r>
          </a:p>
          <a:p>
            <a:r>
              <a:rPr lang="fr-FR" dirty="0">
                <a:latin typeface="Bahnschrift" panose="020B0502040204020203" pitchFamily="34" charset="0"/>
              </a:rPr>
              <a:t>	  Paris</a:t>
            </a:r>
          </a:p>
          <a:p>
            <a:r>
              <a:rPr lang="fr-FR" dirty="0">
                <a:latin typeface="Bahnschrift" panose="020B0502040204020203" pitchFamily="34" charset="0"/>
              </a:rPr>
              <a:t>Différents sites : Cardinal Le 	Moine, ULM	</a:t>
            </a:r>
          </a:p>
        </p:txBody>
      </p:sp>
      <p:pic>
        <p:nvPicPr>
          <p:cNvPr id="12" name="Graphique 11" descr="Compas">
            <a:extLst>
              <a:ext uri="{FF2B5EF4-FFF2-40B4-BE49-F238E27FC236}">
                <a16:creationId xmlns:a16="http://schemas.microsoft.com/office/drawing/2014/main" id="{ED1DEACF-A9EF-4FEE-81AC-18453972EE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354" y="2582291"/>
            <a:ext cx="764274" cy="764274"/>
          </a:xfrm>
          <a:prstGeom prst="rect">
            <a:avLst/>
          </a:prstGeom>
        </p:spPr>
      </p:pic>
      <p:sp>
        <p:nvSpPr>
          <p:cNvPr id="13" name="ZoneTexte 12">
            <a:extLst>
              <a:ext uri="{FF2B5EF4-FFF2-40B4-BE49-F238E27FC236}">
                <a16:creationId xmlns:a16="http://schemas.microsoft.com/office/drawing/2014/main" id="{4FDAAF43-8D0A-49E0-A351-798931740916}"/>
              </a:ext>
            </a:extLst>
          </p:cNvPr>
          <p:cNvSpPr txBox="1"/>
          <p:nvPr/>
        </p:nvSpPr>
        <p:spPr>
          <a:xfrm>
            <a:off x="777921" y="4110650"/>
            <a:ext cx="3562066" cy="923330"/>
          </a:xfrm>
          <a:prstGeom prst="rect">
            <a:avLst/>
          </a:prstGeom>
          <a:noFill/>
        </p:spPr>
        <p:txBody>
          <a:bodyPr wrap="square" rtlCol="0">
            <a:spAutoFit/>
          </a:bodyPr>
          <a:lstStyle/>
          <a:p>
            <a:pPr algn="ctr"/>
            <a:r>
              <a:rPr lang="fr-FR" dirty="0">
                <a:latin typeface="Bahnschrift" panose="020B0502040204020203" pitchFamily="34" charset="0"/>
              </a:rPr>
              <a:t>Cinquantaine de professeurs élus (chaire universitaire ou professorale)	</a:t>
            </a:r>
          </a:p>
        </p:txBody>
      </p:sp>
      <p:pic>
        <p:nvPicPr>
          <p:cNvPr id="15" name="Graphique 14" descr="Utilisateurs">
            <a:extLst>
              <a:ext uri="{FF2B5EF4-FFF2-40B4-BE49-F238E27FC236}">
                <a16:creationId xmlns:a16="http://schemas.microsoft.com/office/drawing/2014/main" id="{E252463E-73FA-49DD-A5F6-42A8D0CA34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705" y="4110650"/>
            <a:ext cx="764274" cy="764274"/>
          </a:xfrm>
          <a:prstGeom prst="rect">
            <a:avLst/>
          </a:prstGeom>
        </p:spPr>
      </p:pic>
      <p:pic>
        <p:nvPicPr>
          <p:cNvPr id="19" name="Graphique 18" descr="Livres">
            <a:extLst>
              <a:ext uri="{FF2B5EF4-FFF2-40B4-BE49-F238E27FC236}">
                <a16:creationId xmlns:a16="http://schemas.microsoft.com/office/drawing/2014/main" id="{B79D07B6-8C94-4A53-9526-AC65D405E8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5050" y="5483791"/>
            <a:ext cx="764274" cy="764274"/>
          </a:xfrm>
          <a:prstGeom prst="rect">
            <a:avLst/>
          </a:prstGeom>
        </p:spPr>
      </p:pic>
      <p:sp>
        <p:nvSpPr>
          <p:cNvPr id="20" name="ZoneTexte 19">
            <a:extLst>
              <a:ext uri="{FF2B5EF4-FFF2-40B4-BE49-F238E27FC236}">
                <a16:creationId xmlns:a16="http://schemas.microsoft.com/office/drawing/2014/main" id="{F39A57ED-8A0D-4E4C-855F-220E4722E71C}"/>
              </a:ext>
            </a:extLst>
          </p:cNvPr>
          <p:cNvSpPr txBox="1"/>
          <p:nvPr/>
        </p:nvSpPr>
        <p:spPr>
          <a:xfrm>
            <a:off x="777921" y="5389105"/>
            <a:ext cx="3562066" cy="646331"/>
          </a:xfrm>
          <a:prstGeom prst="rect">
            <a:avLst/>
          </a:prstGeom>
          <a:noFill/>
        </p:spPr>
        <p:txBody>
          <a:bodyPr wrap="square" rtlCol="0">
            <a:spAutoFit/>
          </a:bodyPr>
          <a:lstStyle/>
          <a:p>
            <a:pPr algn="ctr"/>
            <a:r>
              <a:rPr lang="fr-FR" dirty="0">
                <a:latin typeface="Bahnschrift" panose="020B0502040204020203" pitchFamily="34" charset="0"/>
              </a:rPr>
              <a:t>Cours gratuits et accessibles à tous</a:t>
            </a:r>
          </a:p>
        </p:txBody>
      </p:sp>
    </p:spTree>
    <p:extLst>
      <p:ext uri="{BB962C8B-B14F-4D97-AF65-F5344CB8AC3E}">
        <p14:creationId xmlns:p14="http://schemas.microsoft.com/office/powerpoint/2010/main" val="757524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 forme 1">
            <a:extLst>
              <a:ext uri="{FF2B5EF4-FFF2-40B4-BE49-F238E27FC236}">
                <a16:creationId xmlns:a16="http://schemas.microsoft.com/office/drawing/2014/main" id="{721775DA-F32E-4EF1-91A4-913FA9E9FCC0}"/>
              </a:ext>
            </a:extLst>
          </p:cNvPr>
          <p:cNvSpPr/>
          <p:nvPr/>
        </p:nvSpPr>
        <p:spPr>
          <a:xfrm>
            <a:off x="6208649" y="321437"/>
            <a:ext cx="1749132" cy="1181481"/>
          </a:xfrm>
          <a:custGeom>
            <a:avLst/>
            <a:gdLst>
              <a:gd name="connsiteX0" fmla="*/ 1252698 w 1749132"/>
              <a:gd name="connsiteY0" fmla="*/ 0 h 1181481"/>
              <a:gd name="connsiteX1" fmla="*/ 1273449 w 1749132"/>
              <a:gd name="connsiteY1" fmla="*/ 2092 h 1181481"/>
              <a:gd name="connsiteX2" fmla="*/ 1749132 w 1749132"/>
              <a:gd name="connsiteY2" fmla="*/ 585735 h 1181481"/>
              <a:gd name="connsiteX3" fmla="*/ 1749131 w 1749132"/>
              <a:gd name="connsiteY3" fmla="*/ 585735 h 1181481"/>
              <a:gd name="connsiteX4" fmla="*/ 1153385 w 1749132"/>
              <a:gd name="connsiteY4" fmla="*/ 1181481 h 1181481"/>
              <a:gd name="connsiteX5" fmla="*/ 0 w 1749132"/>
              <a:gd name="connsiteY5" fmla="*/ 1181480 h 1181481"/>
              <a:gd name="connsiteX6" fmla="*/ 26164 w 1749132"/>
              <a:gd name="connsiteY6" fmla="*/ 1127167 h 1181481"/>
              <a:gd name="connsiteX7" fmla="*/ 1060972 w 1749132"/>
              <a:gd name="connsiteY7" fmla="*/ 92359 h 1181481"/>
              <a:gd name="connsiteX8" fmla="*/ 1252698 w 1749132"/>
              <a:gd name="connsiteY8" fmla="*/ 0 h 118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132" h="1181481">
                <a:moveTo>
                  <a:pt x="1252698" y="0"/>
                </a:moveTo>
                <a:lnTo>
                  <a:pt x="1273449" y="2092"/>
                </a:lnTo>
                <a:cubicBezTo>
                  <a:pt x="1544920" y="57644"/>
                  <a:pt x="1749132" y="297842"/>
                  <a:pt x="1749132" y="585735"/>
                </a:cubicBezTo>
                <a:lnTo>
                  <a:pt x="1749131" y="585735"/>
                </a:lnTo>
                <a:cubicBezTo>
                  <a:pt x="1749131" y="914756"/>
                  <a:pt x="1482406" y="1181481"/>
                  <a:pt x="1153385" y="1181481"/>
                </a:cubicBezTo>
                <a:lnTo>
                  <a:pt x="0" y="1181480"/>
                </a:lnTo>
                <a:lnTo>
                  <a:pt x="26164" y="1127167"/>
                </a:lnTo>
                <a:cubicBezTo>
                  <a:pt x="263549" y="690182"/>
                  <a:pt x="623986" y="329744"/>
                  <a:pt x="1060972" y="92359"/>
                </a:cubicBezTo>
                <a:lnTo>
                  <a:pt x="1252698"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highlight>
                <a:srgbClr val="000080"/>
              </a:highlight>
            </a:endParaRPr>
          </a:p>
        </p:txBody>
      </p:sp>
      <p:sp>
        <p:nvSpPr>
          <p:cNvPr id="3" name="Forme libre : forme 2">
            <a:extLst>
              <a:ext uri="{FF2B5EF4-FFF2-40B4-BE49-F238E27FC236}">
                <a16:creationId xmlns:a16="http://schemas.microsoft.com/office/drawing/2014/main" id="{5BCA86E5-003F-4BE4-B87B-5BE0EEE1BA4F}"/>
              </a:ext>
            </a:extLst>
          </p:cNvPr>
          <p:cNvSpPr/>
          <p:nvPr/>
        </p:nvSpPr>
        <p:spPr>
          <a:xfrm>
            <a:off x="3700973" y="311426"/>
            <a:ext cx="3760375" cy="1191491"/>
          </a:xfrm>
          <a:custGeom>
            <a:avLst/>
            <a:gdLst>
              <a:gd name="connsiteX0" fmla="*/ 595746 w 3760375"/>
              <a:gd name="connsiteY0" fmla="*/ 0 h 1191491"/>
              <a:gd name="connsiteX1" fmla="*/ 3661063 w 3760375"/>
              <a:gd name="connsiteY1" fmla="*/ 0 h 1191491"/>
              <a:gd name="connsiteX2" fmla="*/ 3760375 w 3760375"/>
              <a:gd name="connsiteY2" fmla="*/ 10011 h 1191491"/>
              <a:gd name="connsiteX3" fmla="*/ 3568649 w 3760375"/>
              <a:gd name="connsiteY3" fmla="*/ 102370 h 1191491"/>
              <a:gd name="connsiteX4" fmla="*/ 2533841 w 3760375"/>
              <a:gd name="connsiteY4" fmla="*/ 1137178 h 1191491"/>
              <a:gd name="connsiteX5" fmla="*/ 2507677 w 3760375"/>
              <a:gd name="connsiteY5" fmla="*/ 1191491 h 1191491"/>
              <a:gd name="connsiteX6" fmla="*/ 595746 w 3760375"/>
              <a:gd name="connsiteY6" fmla="*/ 1191491 h 1191491"/>
              <a:gd name="connsiteX7" fmla="*/ 12103 w 3760375"/>
              <a:gd name="connsiteY7" fmla="*/ 715808 h 1191491"/>
              <a:gd name="connsiteX8" fmla="*/ 0 w 3760375"/>
              <a:gd name="connsiteY8" fmla="*/ 595745 h 1191491"/>
              <a:gd name="connsiteX9" fmla="*/ 12103 w 3760375"/>
              <a:gd name="connsiteY9" fmla="*/ 475683 h 1191491"/>
              <a:gd name="connsiteX10" fmla="*/ 595746 w 3760375"/>
              <a:gd name="connsiteY10" fmla="*/ 0 h 119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0375" h="1191491">
                <a:moveTo>
                  <a:pt x="595746" y="0"/>
                </a:moveTo>
                <a:lnTo>
                  <a:pt x="3661063" y="0"/>
                </a:lnTo>
                <a:lnTo>
                  <a:pt x="3760375" y="10011"/>
                </a:lnTo>
                <a:lnTo>
                  <a:pt x="3568649" y="102370"/>
                </a:lnTo>
                <a:cubicBezTo>
                  <a:pt x="3131663" y="339755"/>
                  <a:pt x="2771226" y="700193"/>
                  <a:pt x="2533841" y="1137178"/>
                </a:cubicBezTo>
                <a:lnTo>
                  <a:pt x="2507677" y="1191491"/>
                </a:lnTo>
                <a:lnTo>
                  <a:pt x="595746" y="1191491"/>
                </a:lnTo>
                <a:cubicBezTo>
                  <a:pt x="307853" y="1191491"/>
                  <a:pt x="67655" y="987280"/>
                  <a:pt x="12103" y="715808"/>
                </a:cubicBezTo>
                <a:lnTo>
                  <a:pt x="0" y="595745"/>
                </a:lnTo>
                <a:lnTo>
                  <a:pt x="12103" y="475683"/>
                </a:lnTo>
                <a:cubicBezTo>
                  <a:pt x="67655" y="204211"/>
                  <a:pt x="307853" y="0"/>
                  <a:pt x="595746" y="0"/>
                </a:cubicBez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tx1"/>
                </a:solidFill>
                <a:latin typeface="Bahnschrift" panose="020B0502040204020203" pitchFamily="34" charset="0"/>
              </a:rPr>
              <a:t>         	</a:t>
            </a:r>
            <a:r>
              <a:rPr lang="fr-FR" sz="3200" dirty="0" err="1">
                <a:solidFill>
                  <a:schemeClr val="tx1"/>
                </a:solidFill>
                <a:latin typeface="Bahnschrift" panose="020B0502040204020203" pitchFamily="34" charset="0"/>
              </a:rPr>
              <a:t>Telegraf</a:t>
            </a:r>
            <a:endParaRPr lang="fr-FR" sz="2000" dirty="0">
              <a:solidFill>
                <a:schemeClr val="tx1"/>
              </a:solidFill>
              <a:latin typeface="Bahnschrift" panose="020B0502040204020203" pitchFamily="34" charset="0"/>
            </a:endParaRPr>
          </a:p>
        </p:txBody>
      </p:sp>
      <p:sp>
        <p:nvSpPr>
          <p:cNvPr id="4" name="Rectangle 3">
            <a:extLst>
              <a:ext uri="{FF2B5EF4-FFF2-40B4-BE49-F238E27FC236}">
                <a16:creationId xmlns:a16="http://schemas.microsoft.com/office/drawing/2014/main" id="{274AE533-2477-4678-AC96-1DF69B5CD88E}"/>
              </a:ext>
            </a:extLst>
          </p:cNvPr>
          <p:cNvSpPr/>
          <p:nvPr/>
        </p:nvSpPr>
        <p:spPr>
          <a:xfrm>
            <a:off x="6915449" y="579587"/>
            <a:ext cx="572403" cy="923330"/>
          </a:xfrm>
          <a:prstGeom prst="rect">
            <a:avLst/>
          </a:prstGeom>
          <a:noFill/>
        </p:spPr>
        <p:txBody>
          <a:bodyPr wrap="squar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r>
          </a:p>
        </p:txBody>
      </p:sp>
      <p:sp>
        <p:nvSpPr>
          <p:cNvPr id="6" name="ZoneTexte 5">
            <a:extLst>
              <a:ext uri="{FF2B5EF4-FFF2-40B4-BE49-F238E27FC236}">
                <a16:creationId xmlns:a16="http://schemas.microsoft.com/office/drawing/2014/main" id="{A0DC4C15-803E-43E1-B68F-7072C430038E}"/>
              </a:ext>
            </a:extLst>
          </p:cNvPr>
          <p:cNvSpPr txBox="1"/>
          <p:nvPr/>
        </p:nvSpPr>
        <p:spPr>
          <a:xfrm>
            <a:off x="329820" y="1605293"/>
            <a:ext cx="5328858" cy="400110"/>
          </a:xfrm>
          <a:prstGeom prst="rect">
            <a:avLst/>
          </a:prstGeom>
          <a:noFill/>
        </p:spPr>
        <p:txBody>
          <a:bodyPr wrap="square" rtlCol="0">
            <a:spAutoFit/>
          </a:bodyPr>
          <a:lstStyle/>
          <a:p>
            <a:r>
              <a:rPr lang="fr-FR" sz="2000" u="sng" dirty="0">
                <a:latin typeface="Bahnschrift" panose="020B0502040204020203" pitchFamily="34" charset="0"/>
              </a:rPr>
              <a:t>Qu’est ce que </a:t>
            </a:r>
            <a:r>
              <a:rPr lang="fr-FR" sz="2000" u="sng" dirty="0" err="1">
                <a:latin typeface="Bahnschrift" panose="020B0502040204020203" pitchFamily="34" charset="0"/>
              </a:rPr>
              <a:t>Telegraf</a:t>
            </a:r>
            <a:r>
              <a:rPr lang="fr-FR" sz="2000" u="sng" dirty="0">
                <a:latin typeface="Bahnschrift" panose="020B0502040204020203" pitchFamily="34" charset="0"/>
              </a:rPr>
              <a:t> ?</a:t>
            </a:r>
          </a:p>
        </p:txBody>
      </p:sp>
      <p:sp>
        <p:nvSpPr>
          <p:cNvPr id="7" name="ZoneTexte 6">
            <a:extLst>
              <a:ext uri="{FF2B5EF4-FFF2-40B4-BE49-F238E27FC236}">
                <a16:creationId xmlns:a16="http://schemas.microsoft.com/office/drawing/2014/main" id="{769BD39D-FBB0-45E6-B72E-1CD87B9147EC}"/>
              </a:ext>
            </a:extLst>
          </p:cNvPr>
          <p:cNvSpPr txBox="1"/>
          <p:nvPr/>
        </p:nvSpPr>
        <p:spPr>
          <a:xfrm>
            <a:off x="329820" y="2264503"/>
            <a:ext cx="5729668" cy="1815882"/>
          </a:xfrm>
          <a:prstGeom prst="rect">
            <a:avLst/>
          </a:prstGeom>
          <a:noFill/>
        </p:spPr>
        <p:txBody>
          <a:bodyPr wrap="square" rtlCol="0">
            <a:spAutoFit/>
          </a:bodyPr>
          <a:lstStyle/>
          <a:p>
            <a:pPr algn="just"/>
            <a:r>
              <a:rPr lang="fr-FR" sz="1600" dirty="0" err="1">
                <a:latin typeface="Bahnschrift" panose="020B0502040204020203" pitchFamily="34" charset="0"/>
              </a:rPr>
              <a:t>Telegraf</a:t>
            </a:r>
            <a:r>
              <a:rPr lang="fr-FR" sz="1600" dirty="0">
                <a:latin typeface="Bahnschrift" panose="020B0502040204020203" pitchFamily="34" charset="0"/>
              </a:rPr>
              <a:t> est un agent de récupération de métriques. </a:t>
            </a:r>
          </a:p>
          <a:p>
            <a:pPr algn="just"/>
            <a:r>
              <a:rPr lang="fr-FR" sz="1600" dirty="0">
                <a:latin typeface="Bahnschrift" panose="020B0502040204020203" pitchFamily="34" charset="0"/>
              </a:rPr>
              <a:t>Créé par </a:t>
            </a:r>
            <a:r>
              <a:rPr lang="fr-FR" sz="1600" dirty="0" err="1">
                <a:latin typeface="Bahnschrift" panose="020B0502040204020203" pitchFamily="34" charset="0"/>
              </a:rPr>
              <a:t>InfluxData</a:t>
            </a:r>
            <a:r>
              <a:rPr lang="fr-FR" sz="1600" dirty="0">
                <a:latin typeface="Bahnschrift" panose="020B0502040204020203" pitchFamily="34" charset="0"/>
              </a:rPr>
              <a:t>, les créateurs d'</a:t>
            </a:r>
            <a:r>
              <a:rPr lang="fr-FR" sz="1600" dirty="0" err="1">
                <a:latin typeface="Bahnschrift" panose="020B0502040204020203" pitchFamily="34" charset="0"/>
              </a:rPr>
              <a:t>InfluxDB</a:t>
            </a:r>
            <a:r>
              <a:rPr lang="fr-FR" sz="1600" dirty="0">
                <a:latin typeface="Bahnschrift" panose="020B0502040204020203" pitchFamily="34" charset="0"/>
              </a:rPr>
              <a:t>, </a:t>
            </a:r>
            <a:r>
              <a:rPr lang="fr-FR" sz="1600" dirty="0" err="1">
                <a:latin typeface="Bahnschrift" panose="020B0502040204020203" pitchFamily="34" charset="0"/>
              </a:rPr>
              <a:t>telegraf</a:t>
            </a:r>
            <a:r>
              <a:rPr lang="fr-FR" sz="1600" dirty="0">
                <a:latin typeface="Bahnschrift" panose="020B0502040204020203" pitchFamily="34" charset="0"/>
              </a:rPr>
              <a:t> permet de collecter aussi bien des données systèmes (CPU, mémoire, disque, I/O, ...) que des données liées à vos conteneurs Docker. De nombreux plugins lui ajoutent des entrées pour collecter des données et des sorties pour les stocker.</a:t>
            </a:r>
          </a:p>
        </p:txBody>
      </p:sp>
      <p:pic>
        <p:nvPicPr>
          <p:cNvPr id="9" name="Image 8">
            <a:extLst>
              <a:ext uri="{FF2B5EF4-FFF2-40B4-BE49-F238E27FC236}">
                <a16:creationId xmlns:a16="http://schemas.microsoft.com/office/drawing/2014/main" id="{D3FD8E62-4D1E-4A33-9938-EBFB63D2C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93" y="4080385"/>
            <a:ext cx="4956712" cy="2698355"/>
          </a:xfrm>
          <a:prstGeom prst="rect">
            <a:avLst/>
          </a:prstGeom>
        </p:spPr>
      </p:pic>
      <p:sp>
        <p:nvSpPr>
          <p:cNvPr id="10" name="ZoneTexte 9">
            <a:extLst>
              <a:ext uri="{FF2B5EF4-FFF2-40B4-BE49-F238E27FC236}">
                <a16:creationId xmlns:a16="http://schemas.microsoft.com/office/drawing/2014/main" id="{82A30F22-F449-4A01-8DFE-74A77E6E6901}"/>
              </a:ext>
            </a:extLst>
          </p:cNvPr>
          <p:cNvSpPr txBox="1"/>
          <p:nvPr/>
        </p:nvSpPr>
        <p:spPr>
          <a:xfrm>
            <a:off x="6208649" y="1605293"/>
            <a:ext cx="5328858" cy="400110"/>
          </a:xfrm>
          <a:prstGeom prst="rect">
            <a:avLst/>
          </a:prstGeom>
          <a:noFill/>
        </p:spPr>
        <p:txBody>
          <a:bodyPr wrap="square" rtlCol="0">
            <a:spAutoFit/>
          </a:bodyPr>
          <a:lstStyle/>
          <a:p>
            <a:r>
              <a:rPr lang="fr-FR" sz="2000" u="sng" dirty="0">
                <a:latin typeface="Bahnschrift" panose="020B0502040204020203" pitchFamily="34" charset="0"/>
              </a:rPr>
              <a:t>Comment fonctionne </a:t>
            </a:r>
            <a:r>
              <a:rPr lang="fr-FR" sz="2000" u="sng" dirty="0" err="1">
                <a:latin typeface="Bahnschrift" panose="020B0502040204020203" pitchFamily="34" charset="0"/>
              </a:rPr>
              <a:t>Telegraf</a:t>
            </a:r>
            <a:r>
              <a:rPr lang="fr-FR" sz="2000" u="sng" dirty="0">
                <a:latin typeface="Bahnschrift" panose="020B0502040204020203" pitchFamily="34" charset="0"/>
              </a:rPr>
              <a:t> ? </a:t>
            </a:r>
          </a:p>
        </p:txBody>
      </p:sp>
      <p:pic>
        <p:nvPicPr>
          <p:cNvPr id="12" name="Image 11">
            <a:extLst>
              <a:ext uri="{FF2B5EF4-FFF2-40B4-BE49-F238E27FC236}">
                <a16:creationId xmlns:a16="http://schemas.microsoft.com/office/drawing/2014/main" id="{BFABEA3D-C7A0-4BE6-AA61-C40A9445A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514" y="2264503"/>
            <a:ext cx="5634020" cy="1622881"/>
          </a:xfrm>
          <a:prstGeom prst="rect">
            <a:avLst/>
          </a:prstGeom>
        </p:spPr>
      </p:pic>
      <p:sp>
        <p:nvSpPr>
          <p:cNvPr id="13" name="ZoneTexte 12">
            <a:extLst>
              <a:ext uri="{FF2B5EF4-FFF2-40B4-BE49-F238E27FC236}">
                <a16:creationId xmlns:a16="http://schemas.microsoft.com/office/drawing/2014/main" id="{293B00E5-4D72-4B9A-ADDF-FAC566987F80}"/>
              </a:ext>
            </a:extLst>
          </p:cNvPr>
          <p:cNvSpPr txBox="1"/>
          <p:nvPr/>
        </p:nvSpPr>
        <p:spPr>
          <a:xfrm>
            <a:off x="6208649" y="4146484"/>
            <a:ext cx="5729668" cy="2308324"/>
          </a:xfrm>
          <a:prstGeom prst="rect">
            <a:avLst/>
          </a:prstGeom>
          <a:noFill/>
        </p:spPr>
        <p:txBody>
          <a:bodyPr wrap="square" rtlCol="0">
            <a:spAutoFit/>
          </a:bodyPr>
          <a:lstStyle/>
          <a:p>
            <a:pPr algn="just"/>
            <a:r>
              <a:rPr lang="fr-FR" sz="1600" dirty="0">
                <a:latin typeface="Bahnschrift" panose="020B0502040204020203" pitchFamily="34" charset="0"/>
              </a:rPr>
              <a:t>Voici les différentes étapes du processus :</a:t>
            </a:r>
          </a:p>
          <a:p>
            <a:pPr marL="285750" indent="-285750" algn="just">
              <a:buFont typeface="Arial" panose="020B0604020202020204" pitchFamily="34" charset="0"/>
              <a:buChar char="•"/>
            </a:pPr>
            <a:endParaRPr lang="fr-FR" sz="1600" dirty="0">
              <a:latin typeface="Bahnschrift" panose="020B0502040204020203" pitchFamily="34" charset="0"/>
            </a:endParaRPr>
          </a:p>
          <a:p>
            <a:pPr marL="285750" indent="-285750" algn="just">
              <a:buFont typeface="Arial" panose="020B0604020202020204" pitchFamily="34" charset="0"/>
              <a:buChar char="•"/>
            </a:pPr>
            <a:r>
              <a:rPr lang="fr-FR" sz="1600" dirty="0" err="1">
                <a:latin typeface="Bahnschrift" panose="020B0502040204020203" pitchFamily="34" charset="0"/>
              </a:rPr>
              <a:t>Telegraf</a:t>
            </a:r>
            <a:r>
              <a:rPr lang="fr-FR" sz="1600" dirty="0">
                <a:latin typeface="Bahnschrift" panose="020B0502040204020203" pitchFamily="34" charset="0"/>
              </a:rPr>
              <a:t> va envoyer les données sur la base de </a:t>
            </a:r>
            <a:r>
              <a:rPr lang="fr-FR" sz="1600" dirty="0" err="1">
                <a:latin typeface="Bahnschrift" panose="020B0502040204020203" pitchFamily="34" charset="0"/>
              </a:rPr>
              <a:t>donneé</a:t>
            </a:r>
            <a:endParaRPr lang="fr-FR" sz="1600" dirty="0">
              <a:latin typeface="Bahnschrift" panose="020B0502040204020203" pitchFamily="34" charset="0"/>
            </a:endParaRPr>
          </a:p>
          <a:p>
            <a:pPr marL="285750" indent="-285750" algn="just">
              <a:buFont typeface="Arial" panose="020B0604020202020204" pitchFamily="34" charset="0"/>
              <a:buChar char="•"/>
            </a:pPr>
            <a:endParaRPr lang="fr-FR" sz="1600" dirty="0">
              <a:latin typeface="Bahnschrift" panose="020B0502040204020203" pitchFamily="34" charset="0"/>
            </a:endParaRPr>
          </a:p>
          <a:p>
            <a:pPr marL="285750" indent="-285750" algn="just">
              <a:buFont typeface="Arial" panose="020B0604020202020204" pitchFamily="34" charset="0"/>
              <a:buChar char="•"/>
            </a:pPr>
            <a:r>
              <a:rPr lang="fr-FR" sz="1600" dirty="0" err="1">
                <a:latin typeface="Bahnschrift" panose="020B0502040204020203" pitchFamily="34" charset="0"/>
              </a:rPr>
              <a:t>Grafana</a:t>
            </a:r>
            <a:r>
              <a:rPr lang="fr-FR" sz="1600" dirty="0">
                <a:latin typeface="Bahnschrift" panose="020B0502040204020203" pitchFamily="34" charset="0"/>
              </a:rPr>
              <a:t> interroge la base de donnée, (envoie des requêtes)</a:t>
            </a:r>
          </a:p>
          <a:p>
            <a:pPr marL="285750" indent="-285750" algn="just">
              <a:buFont typeface="Arial" panose="020B0604020202020204" pitchFamily="34" charset="0"/>
              <a:buChar char="•"/>
            </a:pPr>
            <a:endParaRPr lang="fr-FR" sz="1600" dirty="0">
              <a:latin typeface="Bahnschrift" panose="020B0502040204020203" pitchFamily="34" charset="0"/>
            </a:endParaRPr>
          </a:p>
          <a:p>
            <a:pPr marL="285750" indent="-285750" algn="just">
              <a:buFont typeface="Arial" panose="020B0604020202020204" pitchFamily="34" charset="0"/>
              <a:buChar char="•"/>
            </a:pPr>
            <a:r>
              <a:rPr lang="fr-FR" sz="1600" dirty="0" err="1">
                <a:latin typeface="Bahnschrift" panose="020B0502040204020203" pitchFamily="34" charset="0"/>
              </a:rPr>
              <a:t>Grafana</a:t>
            </a:r>
            <a:r>
              <a:rPr lang="fr-FR" sz="1600" dirty="0">
                <a:latin typeface="Bahnschrift" panose="020B0502040204020203" pitchFamily="34" charset="0"/>
              </a:rPr>
              <a:t> affiche les métriques de </a:t>
            </a:r>
            <a:r>
              <a:rPr lang="fr-FR" sz="1600" dirty="0" err="1">
                <a:latin typeface="Bahnschrift" panose="020B0502040204020203" pitchFamily="34" charset="0"/>
              </a:rPr>
              <a:t>Telegraf</a:t>
            </a:r>
            <a:r>
              <a:rPr lang="fr-FR" sz="1600" dirty="0">
                <a:latin typeface="Bahnschrift" panose="020B0502040204020203" pitchFamily="34" charset="0"/>
              </a:rPr>
              <a:t> grâce à ses </a:t>
            </a:r>
            <a:r>
              <a:rPr lang="fr-FR" sz="1600" dirty="0" err="1">
                <a:latin typeface="Bahnschrift" panose="020B0502040204020203" pitchFamily="34" charset="0"/>
              </a:rPr>
              <a:t>dashbords</a:t>
            </a:r>
            <a:r>
              <a:rPr lang="fr-FR" sz="1600" dirty="0">
                <a:latin typeface="Bahnschrift" panose="020B0502040204020203" pitchFamily="34" charset="0"/>
              </a:rPr>
              <a:t> de qualité </a:t>
            </a:r>
          </a:p>
        </p:txBody>
      </p:sp>
      <p:pic>
        <p:nvPicPr>
          <p:cNvPr id="11" name="Graphique 10" descr="Graphique à barres">
            <a:extLst>
              <a:ext uri="{FF2B5EF4-FFF2-40B4-BE49-F238E27FC236}">
                <a16:creationId xmlns:a16="http://schemas.microsoft.com/office/drawing/2014/main" id="{2A79B7B6-181A-40E8-92BF-E70EF118D5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4670" y="979643"/>
            <a:ext cx="523274" cy="523274"/>
          </a:xfrm>
          <a:prstGeom prst="rect">
            <a:avLst/>
          </a:prstGeom>
        </p:spPr>
      </p:pic>
    </p:spTree>
    <p:extLst>
      <p:ext uri="{BB962C8B-B14F-4D97-AF65-F5344CB8AC3E}">
        <p14:creationId xmlns:p14="http://schemas.microsoft.com/office/powerpoint/2010/main" val="24926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 forme 1">
            <a:extLst>
              <a:ext uri="{FF2B5EF4-FFF2-40B4-BE49-F238E27FC236}">
                <a16:creationId xmlns:a16="http://schemas.microsoft.com/office/drawing/2014/main" id="{469473BF-58C9-4F9F-A40C-86D7EDCC9B94}"/>
              </a:ext>
            </a:extLst>
          </p:cNvPr>
          <p:cNvSpPr/>
          <p:nvPr/>
        </p:nvSpPr>
        <p:spPr>
          <a:xfrm>
            <a:off x="4128204" y="254503"/>
            <a:ext cx="1805860" cy="1191491"/>
          </a:xfrm>
          <a:custGeom>
            <a:avLst/>
            <a:gdLst>
              <a:gd name="connsiteX0" fmla="*/ 595746 w 1805860"/>
              <a:gd name="connsiteY0" fmla="*/ 0 h 1191491"/>
              <a:gd name="connsiteX1" fmla="*/ 1805860 w 1805860"/>
              <a:gd name="connsiteY1" fmla="*/ 0 h 1191491"/>
              <a:gd name="connsiteX2" fmla="*/ 1722967 w 1805860"/>
              <a:gd name="connsiteY2" fmla="*/ 172077 h 1191491"/>
              <a:gd name="connsiteX3" fmla="*/ 900058 w 1805860"/>
              <a:gd name="connsiteY3" fmla="*/ 1078153 h 1191491"/>
              <a:gd name="connsiteX4" fmla="*/ 713498 w 1805860"/>
              <a:gd name="connsiteY4" fmla="*/ 1191491 h 1191491"/>
              <a:gd name="connsiteX5" fmla="*/ 595746 w 1805860"/>
              <a:gd name="connsiteY5" fmla="*/ 1191491 h 1191491"/>
              <a:gd name="connsiteX6" fmla="*/ 12103 w 1805860"/>
              <a:gd name="connsiteY6" fmla="*/ 715808 h 1191491"/>
              <a:gd name="connsiteX7" fmla="*/ 0 w 1805860"/>
              <a:gd name="connsiteY7" fmla="*/ 595746 h 1191491"/>
              <a:gd name="connsiteX8" fmla="*/ 12103 w 1805860"/>
              <a:gd name="connsiteY8" fmla="*/ 475683 h 1191491"/>
              <a:gd name="connsiteX9" fmla="*/ 595746 w 1805860"/>
              <a:gd name="connsiteY9" fmla="*/ 0 h 119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5860" h="1191491">
                <a:moveTo>
                  <a:pt x="595746" y="0"/>
                </a:moveTo>
                <a:lnTo>
                  <a:pt x="1805860" y="0"/>
                </a:lnTo>
                <a:lnTo>
                  <a:pt x="1722967" y="172077"/>
                </a:lnTo>
                <a:cubicBezTo>
                  <a:pt x="1525147" y="536232"/>
                  <a:pt x="1241872" y="847228"/>
                  <a:pt x="900058" y="1078153"/>
                </a:cubicBezTo>
                <a:lnTo>
                  <a:pt x="713498" y="1191491"/>
                </a:lnTo>
                <a:lnTo>
                  <a:pt x="595746" y="1191491"/>
                </a:lnTo>
                <a:cubicBezTo>
                  <a:pt x="307853" y="1191491"/>
                  <a:pt x="67655" y="987280"/>
                  <a:pt x="12103" y="715808"/>
                </a:cubicBezTo>
                <a:lnTo>
                  <a:pt x="0" y="595746"/>
                </a:lnTo>
                <a:lnTo>
                  <a:pt x="12103" y="475683"/>
                </a:lnTo>
                <a:cubicBezTo>
                  <a:pt x="67655" y="204212"/>
                  <a:pt x="307853" y="0"/>
                  <a:pt x="5957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Forme libre : forme 2">
            <a:extLst>
              <a:ext uri="{FF2B5EF4-FFF2-40B4-BE49-F238E27FC236}">
                <a16:creationId xmlns:a16="http://schemas.microsoft.com/office/drawing/2014/main" id="{89DAA692-5DD8-449F-BFA6-3BE45C53B3FA}"/>
              </a:ext>
            </a:extLst>
          </p:cNvPr>
          <p:cNvSpPr/>
          <p:nvPr/>
        </p:nvSpPr>
        <p:spPr>
          <a:xfrm>
            <a:off x="4841703" y="254502"/>
            <a:ext cx="3543311" cy="1191492"/>
          </a:xfrm>
          <a:custGeom>
            <a:avLst/>
            <a:gdLst>
              <a:gd name="connsiteX0" fmla="*/ 1092362 w 3543311"/>
              <a:gd name="connsiteY0" fmla="*/ 0 h 1191492"/>
              <a:gd name="connsiteX1" fmla="*/ 2947565 w 3543311"/>
              <a:gd name="connsiteY1" fmla="*/ 0 h 1191492"/>
              <a:gd name="connsiteX2" fmla="*/ 3543311 w 3543311"/>
              <a:gd name="connsiteY2" fmla="*/ 595746 h 1191492"/>
              <a:gd name="connsiteX3" fmla="*/ 3543310 w 3543311"/>
              <a:gd name="connsiteY3" fmla="*/ 595746 h 1191492"/>
              <a:gd name="connsiteX4" fmla="*/ 2947564 w 3543311"/>
              <a:gd name="connsiteY4" fmla="*/ 1191492 h 1191492"/>
              <a:gd name="connsiteX5" fmla="*/ 0 w 3543311"/>
              <a:gd name="connsiteY5" fmla="*/ 1191491 h 1191492"/>
              <a:gd name="connsiteX6" fmla="*/ 186560 w 3543311"/>
              <a:gd name="connsiteY6" fmla="*/ 1078153 h 1191492"/>
              <a:gd name="connsiteX7" fmla="*/ 1009469 w 3543311"/>
              <a:gd name="connsiteY7" fmla="*/ 172077 h 1191492"/>
              <a:gd name="connsiteX8" fmla="*/ 1092362 w 3543311"/>
              <a:gd name="connsiteY8"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3311" h="1191492">
                <a:moveTo>
                  <a:pt x="1092362" y="0"/>
                </a:moveTo>
                <a:lnTo>
                  <a:pt x="2947565" y="0"/>
                </a:lnTo>
                <a:cubicBezTo>
                  <a:pt x="3276586" y="0"/>
                  <a:pt x="3543311" y="266725"/>
                  <a:pt x="3543311" y="595746"/>
                </a:cubicBezTo>
                <a:lnTo>
                  <a:pt x="3543310" y="595746"/>
                </a:lnTo>
                <a:cubicBezTo>
                  <a:pt x="3543310" y="924767"/>
                  <a:pt x="3276585" y="1191492"/>
                  <a:pt x="2947564" y="1191492"/>
                </a:cubicBezTo>
                <a:lnTo>
                  <a:pt x="0" y="1191491"/>
                </a:lnTo>
                <a:lnTo>
                  <a:pt x="186560" y="1078153"/>
                </a:lnTo>
                <a:cubicBezTo>
                  <a:pt x="528374" y="847228"/>
                  <a:pt x="811649" y="536232"/>
                  <a:pt x="1009469" y="172077"/>
                </a:cubicBezTo>
                <a:lnTo>
                  <a:pt x="1092362" y="0"/>
                </a:ln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tx1"/>
              </a:solidFill>
              <a:latin typeface="Bahnschrift" panose="020B0502040204020203" pitchFamily="34" charset="0"/>
            </a:endParaRPr>
          </a:p>
          <a:p>
            <a:pPr algn="ctr"/>
            <a:r>
              <a:rPr lang="fr-FR" sz="3200" dirty="0" err="1">
                <a:solidFill>
                  <a:schemeClr val="tx1"/>
                </a:solidFill>
                <a:latin typeface="Bahnschrift" panose="020B0502040204020203" pitchFamily="34" charset="0"/>
              </a:rPr>
              <a:t>Grafana</a:t>
            </a:r>
            <a:endParaRPr lang="fr-FR" sz="3200" dirty="0">
              <a:solidFill>
                <a:schemeClr val="tx1"/>
              </a:solidFill>
              <a:latin typeface="Bahnschrift" panose="020B0502040204020203" pitchFamily="34" charset="0"/>
            </a:endParaRPr>
          </a:p>
          <a:p>
            <a:pPr algn="ctr"/>
            <a:endParaRPr lang="fr-FR" dirty="0"/>
          </a:p>
        </p:txBody>
      </p:sp>
      <p:sp>
        <p:nvSpPr>
          <p:cNvPr id="4" name="Rectangle 3">
            <a:extLst>
              <a:ext uri="{FF2B5EF4-FFF2-40B4-BE49-F238E27FC236}">
                <a16:creationId xmlns:a16="http://schemas.microsoft.com/office/drawing/2014/main" id="{5C15CEA2-E538-4925-BC22-C50A7F9EFC73}"/>
              </a:ext>
            </a:extLst>
          </p:cNvPr>
          <p:cNvSpPr/>
          <p:nvPr/>
        </p:nvSpPr>
        <p:spPr>
          <a:xfrm>
            <a:off x="4573841" y="254501"/>
            <a:ext cx="535724" cy="923330"/>
          </a:xfrm>
          <a:prstGeom prst="rect">
            <a:avLst/>
          </a:prstGeom>
          <a:noFill/>
        </p:spPr>
        <p:txBody>
          <a:bodyPr wrap="non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r>
          </a:p>
        </p:txBody>
      </p:sp>
      <p:sp>
        <p:nvSpPr>
          <p:cNvPr id="6" name="ZoneTexte 5">
            <a:extLst>
              <a:ext uri="{FF2B5EF4-FFF2-40B4-BE49-F238E27FC236}">
                <a16:creationId xmlns:a16="http://schemas.microsoft.com/office/drawing/2014/main" id="{C9C7EAB7-444D-40EB-B56D-9A9BB685DC71}"/>
              </a:ext>
            </a:extLst>
          </p:cNvPr>
          <p:cNvSpPr txBox="1"/>
          <p:nvPr/>
        </p:nvSpPr>
        <p:spPr>
          <a:xfrm>
            <a:off x="191552" y="1931621"/>
            <a:ext cx="5328858" cy="400110"/>
          </a:xfrm>
          <a:prstGeom prst="rect">
            <a:avLst/>
          </a:prstGeom>
          <a:noFill/>
        </p:spPr>
        <p:txBody>
          <a:bodyPr wrap="square" rtlCol="0">
            <a:spAutoFit/>
          </a:bodyPr>
          <a:lstStyle/>
          <a:p>
            <a:r>
              <a:rPr lang="fr-FR" sz="2000" u="sng" dirty="0">
                <a:latin typeface="Bahnschrift" panose="020B0502040204020203" pitchFamily="34" charset="0"/>
              </a:rPr>
              <a:t>Qu’est ce que </a:t>
            </a:r>
            <a:r>
              <a:rPr lang="fr-FR" sz="2000" u="sng" dirty="0" err="1">
                <a:latin typeface="Bahnschrift" panose="020B0502040204020203" pitchFamily="34" charset="0"/>
              </a:rPr>
              <a:t>Grafana</a:t>
            </a:r>
            <a:r>
              <a:rPr lang="fr-FR" sz="2000" u="sng" dirty="0">
                <a:latin typeface="Bahnschrift" panose="020B0502040204020203" pitchFamily="34" charset="0"/>
              </a:rPr>
              <a:t> ?</a:t>
            </a:r>
          </a:p>
        </p:txBody>
      </p:sp>
      <p:sp>
        <p:nvSpPr>
          <p:cNvPr id="7" name="ZoneTexte 6">
            <a:extLst>
              <a:ext uri="{FF2B5EF4-FFF2-40B4-BE49-F238E27FC236}">
                <a16:creationId xmlns:a16="http://schemas.microsoft.com/office/drawing/2014/main" id="{83D19BE3-8033-45E0-B586-1B2016F0FE88}"/>
              </a:ext>
            </a:extLst>
          </p:cNvPr>
          <p:cNvSpPr txBox="1"/>
          <p:nvPr/>
        </p:nvSpPr>
        <p:spPr>
          <a:xfrm>
            <a:off x="191552" y="2635564"/>
            <a:ext cx="3672337" cy="2062103"/>
          </a:xfrm>
          <a:prstGeom prst="rect">
            <a:avLst/>
          </a:prstGeom>
          <a:noFill/>
        </p:spPr>
        <p:txBody>
          <a:bodyPr wrap="square" rtlCol="0">
            <a:spAutoFit/>
          </a:bodyPr>
          <a:lstStyle/>
          <a:p>
            <a:pPr algn="just"/>
            <a:r>
              <a:rPr lang="fr-FR" sz="1600" dirty="0" err="1">
                <a:latin typeface="Bahnschrift" panose="020B0502040204020203" pitchFamily="34" charset="0"/>
              </a:rPr>
              <a:t>Grafana</a:t>
            </a:r>
            <a:r>
              <a:rPr lang="fr-FR" sz="1600" dirty="0">
                <a:latin typeface="Bahnschrift" panose="020B0502040204020203" pitchFamily="34" charset="0"/>
              </a:rPr>
              <a:t> est un logiciel libre sous licence GNU </a:t>
            </a:r>
            <a:r>
              <a:rPr lang="fr-FR" sz="1600" dirty="0" err="1">
                <a:latin typeface="Bahnschrift" panose="020B0502040204020203" pitchFamily="34" charset="0"/>
              </a:rPr>
              <a:t>Affero</a:t>
            </a:r>
            <a:r>
              <a:rPr lang="fr-FR" sz="1600" dirty="0">
                <a:latin typeface="Bahnschrift" panose="020B0502040204020203" pitchFamily="34" charset="0"/>
              </a:rPr>
              <a:t> General Public License Version 3. </a:t>
            </a:r>
            <a:r>
              <a:rPr lang="fr-FR" sz="1600" dirty="0" err="1">
                <a:latin typeface="Bahnschrift" panose="020B0502040204020203" pitchFamily="34" charset="0"/>
              </a:rPr>
              <a:t>Grafana</a:t>
            </a:r>
            <a:r>
              <a:rPr lang="fr-FR" sz="1600" dirty="0">
                <a:latin typeface="Bahnschrift" panose="020B0502040204020203" pitchFamily="34" charset="0"/>
              </a:rPr>
              <a:t> est un outil open source de monitoring informatique orienté data visualisation. Il est conçu pour générer des </a:t>
            </a:r>
            <a:r>
              <a:rPr lang="fr-FR" sz="1600" dirty="0" err="1">
                <a:latin typeface="Bahnschrift" panose="020B0502040204020203" pitchFamily="34" charset="0"/>
              </a:rPr>
              <a:t>dashboards</a:t>
            </a:r>
            <a:r>
              <a:rPr lang="fr-FR" sz="1600" dirty="0">
                <a:latin typeface="Bahnschrift" panose="020B0502040204020203" pitchFamily="34" charset="0"/>
              </a:rPr>
              <a:t> sur la base de métriques et données temporelles.</a:t>
            </a:r>
          </a:p>
        </p:txBody>
      </p:sp>
      <p:pic>
        <p:nvPicPr>
          <p:cNvPr id="8" name="Image 7">
            <a:extLst>
              <a:ext uri="{FF2B5EF4-FFF2-40B4-BE49-F238E27FC236}">
                <a16:creationId xmlns:a16="http://schemas.microsoft.com/office/drawing/2014/main" id="{4A286ED7-DDC1-467A-BA09-80F761C87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3483" y="109262"/>
            <a:ext cx="884651" cy="884651"/>
          </a:xfrm>
          <a:prstGeom prst="rect">
            <a:avLst/>
          </a:prstGeom>
        </p:spPr>
      </p:pic>
      <p:pic>
        <p:nvPicPr>
          <p:cNvPr id="10" name="Image 9">
            <a:extLst>
              <a:ext uri="{FF2B5EF4-FFF2-40B4-BE49-F238E27FC236}">
                <a16:creationId xmlns:a16="http://schemas.microsoft.com/office/drawing/2014/main" id="{6F1377A5-67C8-4883-A0D1-310CED1A6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599" y="2053660"/>
            <a:ext cx="7977849" cy="3976446"/>
          </a:xfrm>
          <a:prstGeom prst="rect">
            <a:avLst/>
          </a:prstGeom>
        </p:spPr>
      </p:pic>
      <p:pic>
        <p:nvPicPr>
          <p:cNvPr id="18" name="Graphique 17" descr="Œil">
            <a:extLst>
              <a:ext uri="{FF2B5EF4-FFF2-40B4-BE49-F238E27FC236}">
                <a16:creationId xmlns:a16="http://schemas.microsoft.com/office/drawing/2014/main" id="{F1DAC377-4CBF-4E72-BC80-49B38B69B1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85315" y="827894"/>
            <a:ext cx="545437" cy="545437"/>
          </a:xfrm>
          <a:prstGeom prst="rect">
            <a:avLst/>
          </a:prstGeom>
        </p:spPr>
      </p:pic>
    </p:spTree>
    <p:extLst>
      <p:ext uri="{BB962C8B-B14F-4D97-AF65-F5344CB8AC3E}">
        <p14:creationId xmlns:p14="http://schemas.microsoft.com/office/powerpoint/2010/main" val="2194983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 forme 1">
            <a:extLst>
              <a:ext uri="{FF2B5EF4-FFF2-40B4-BE49-F238E27FC236}">
                <a16:creationId xmlns:a16="http://schemas.microsoft.com/office/drawing/2014/main" id="{FFEA0C01-C1CA-4B21-9C9E-9EDFB6850F75}"/>
              </a:ext>
            </a:extLst>
          </p:cNvPr>
          <p:cNvSpPr/>
          <p:nvPr/>
        </p:nvSpPr>
        <p:spPr>
          <a:xfrm>
            <a:off x="6451811" y="338081"/>
            <a:ext cx="1797519" cy="1191492"/>
          </a:xfrm>
          <a:custGeom>
            <a:avLst/>
            <a:gdLst>
              <a:gd name="connsiteX0" fmla="*/ 0 w 1797519"/>
              <a:gd name="connsiteY0" fmla="*/ 0 h 1191492"/>
              <a:gd name="connsiteX1" fmla="*/ 1201773 w 1797519"/>
              <a:gd name="connsiteY1" fmla="*/ 0 h 1191492"/>
              <a:gd name="connsiteX2" fmla="*/ 1797519 w 1797519"/>
              <a:gd name="connsiteY2" fmla="*/ 595746 h 1191492"/>
              <a:gd name="connsiteX3" fmla="*/ 1797518 w 1797519"/>
              <a:gd name="connsiteY3" fmla="*/ 595746 h 1191492"/>
              <a:gd name="connsiteX4" fmla="*/ 1201772 w 1797519"/>
              <a:gd name="connsiteY4" fmla="*/ 1191492 h 1191492"/>
              <a:gd name="connsiteX5" fmla="*/ 1113355 w 1797519"/>
              <a:gd name="connsiteY5" fmla="*/ 1191492 h 1191492"/>
              <a:gd name="connsiteX6" fmla="*/ 1109359 w 1797519"/>
              <a:gd name="connsiteY6" fmla="*/ 1189567 h 1191492"/>
              <a:gd name="connsiteX7" fmla="*/ 74551 w 1797519"/>
              <a:gd name="connsiteY7" fmla="*/ 154759 h 1191492"/>
              <a:gd name="connsiteX8" fmla="*/ 0 w 1797519"/>
              <a:gd name="connsiteY8"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519" h="1191492">
                <a:moveTo>
                  <a:pt x="0" y="0"/>
                </a:moveTo>
                <a:lnTo>
                  <a:pt x="1201773" y="0"/>
                </a:lnTo>
                <a:cubicBezTo>
                  <a:pt x="1530794" y="0"/>
                  <a:pt x="1797519" y="266725"/>
                  <a:pt x="1797519" y="595746"/>
                </a:cubicBezTo>
                <a:lnTo>
                  <a:pt x="1797518" y="595746"/>
                </a:lnTo>
                <a:cubicBezTo>
                  <a:pt x="1797518" y="924767"/>
                  <a:pt x="1530793" y="1191492"/>
                  <a:pt x="1201772" y="1191492"/>
                </a:cubicBezTo>
                <a:lnTo>
                  <a:pt x="1113355" y="1191492"/>
                </a:lnTo>
                <a:lnTo>
                  <a:pt x="1109359" y="1189567"/>
                </a:lnTo>
                <a:cubicBezTo>
                  <a:pt x="672373" y="952182"/>
                  <a:pt x="311936" y="591745"/>
                  <a:pt x="74551" y="154759"/>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Forme libre : forme 2">
            <a:extLst>
              <a:ext uri="{FF2B5EF4-FFF2-40B4-BE49-F238E27FC236}">
                <a16:creationId xmlns:a16="http://schemas.microsoft.com/office/drawing/2014/main" id="{B4F25C7C-5D13-41AE-9140-320B0994CC51}"/>
              </a:ext>
            </a:extLst>
          </p:cNvPr>
          <p:cNvSpPr/>
          <p:nvPr/>
        </p:nvSpPr>
        <p:spPr>
          <a:xfrm>
            <a:off x="3992521" y="338081"/>
            <a:ext cx="3572645" cy="1191492"/>
          </a:xfrm>
          <a:custGeom>
            <a:avLst/>
            <a:gdLst>
              <a:gd name="connsiteX0" fmla="*/ 595746 w 3572645"/>
              <a:gd name="connsiteY0" fmla="*/ 0 h 1191492"/>
              <a:gd name="connsiteX1" fmla="*/ 2459290 w 3572645"/>
              <a:gd name="connsiteY1" fmla="*/ 0 h 1191492"/>
              <a:gd name="connsiteX2" fmla="*/ 2533841 w 3572645"/>
              <a:gd name="connsiteY2" fmla="*/ 154759 h 1191492"/>
              <a:gd name="connsiteX3" fmla="*/ 3568649 w 3572645"/>
              <a:gd name="connsiteY3" fmla="*/ 1189567 h 1191492"/>
              <a:gd name="connsiteX4" fmla="*/ 3572645 w 3572645"/>
              <a:gd name="connsiteY4" fmla="*/ 1191492 h 1191492"/>
              <a:gd name="connsiteX5" fmla="*/ 595746 w 3572645"/>
              <a:gd name="connsiteY5" fmla="*/ 1191491 h 1191492"/>
              <a:gd name="connsiteX6" fmla="*/ 12103 w 3572645"/>
              <a:gd name="connsiteY6" fmla="*/ 715808 h 1191492"/>
              <a:gd name="connsiteX7" fmla="*/ 0 w 3572645"/>
              <a:gd name="connsiteY7" fmla="*/ 595746 h 1191492"/>
              <a:gd name="connsiteX8" fmla="*/ 12103 w 3572645"/>
              <a:gd name="connsiteY8" fmla="*/ 475683 h 1191492"/>
              <a:gd name="connsiteX9" fmla="*/ 595746 w 3572645"/>
              <a:gd name="connsiteY9"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645" h="1191492">
                <a:moveTo>
                  <a:pt x="595746" y="0"/>
                </a:moveTo>
                <a:lnTo>
                  <a:pt x="2459290" y="0"/>
                </a:lnTo>
                <a:lnTo>
                  <a:pt x="2533841" y="154759"/>
                </a:lnTo>
                <a:cubicBezTo>
                  <a:pt x="2771226" y="591745"/>
                  <a:pt x="3131663" y="952182"/>
                  <a:pt x="3568649" y="1189567"/>
                </a:cubicBezTo>
                <a:lnTo>
                  <a:pt x="3572645" y="1191492"/>
                </a:lnTo>
                <a:lnTo>
                  <a:pt x="595746" y="1191491"/>
                </a:lnTo>
                <a:cubicBezTo>
                  <a:pt x="307853" y="1191491"/>
                  <a:pt x="67655" y="987280"/>
                  <a:pt x="12103" y="715808"/>
                </a:cubicBezTo>
                <a:lnTo>
                  <a:pt x="0" y="595746"/>
                </a:lnTo>
                <a:lnTo>
                  <a:pt x="12103" y="475683"/>
                </a:lnTo>
                <a:cubicBezTo>
                  <a:pt x="67655" y="204212"/>
                  <a:pt x="307853" y="0"/>
                  <a:pt x="595746" y="0"/>
                </a:cubicBez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tx1"/>
                </a:solidFill>
                <a:latin typeface="Bahnschrift" panose="020B0502040204020203" pitchFamily="34" charset="0"/>
              </a:rPr>
              <a:t>             </a:t>
            </a:r>
          </a:p>
          <a:p>
            <a:pPr lvl="1"/>
            <a:r>
              <a:rPr lang="fr-FR" sz="2800" dirty="0">
                <a:solidFill>
                  <a:schemeClr val="tx1"/>
                </a:solidFill>
                <a:latin typeface="Bahnschrift" panose="020B0502040204020203" pitchFamily="34" charset="0"/>
              </a:rPr>
              <a:t>  </a:t>
            </a:r>
            <a:r>
              <a:rPr lang="fr-FR" sz="2800" dirty="0" err="1">
                <a:solidFill>
                  <a:schemeClr val="tx1"/>
                </a:solidFill>
                <a:latin typeface="Bahnschrift" panose="020B0502040204020203" pitchFamily="34" charset="0"/>
              </a:rPr>
              <a:t>Prometheus</a:t>
            </a:r>
            <a:endParaRPr lang="fr-FR" dirty="0">
              <a:solidFill>
                <a:schemeClr val="tx1"/>
              </a:solidFill>
              <a:latin typeface="Bahnschrift" panose="020B0502040204020203" pitchFamily="34" charset="0"/>
            </a:endParaRPr>
          </a:p>
          <a:p>
            <a:pPr algn="ctr"/>
            <a:endParaRPr lang="fr-FR" dirty="0"/>
          </a:p>
        </p:txBody>
      </p:sp>
      <p:sp>
        <p:nvSpPr>
          <p:cNvPr id="4" name="Rectangle 3">
            <a:extLst>
              <a:ext uri="{FF2B5EF4-FFF2-40B4-BE49-F238E27FC236}">
                <a16:creationId xmlns:a16="http://schemas.microsoft.com/office/drawing/2014/main" id="{9C294E2D-E1DB-4558-A2C5-37FC711DD6F7}"/>
              </a:ext>
            </a:extLst>
          </p:cNvPr>
          <p:cNvSpPr/>
          <p:nvPr/>
        </p:nvSpPr>
        <p:spPr>
          <a:xfrm>
            <a:off x="7307308" y="320763"/>
            <a:ext cx="535724" cy="923330"/>
          </a:xfrm>
          <a:prstGeom prst="rect">
            <a:avLst/>
          </a:prstGeom>
          <a:noFill/>
        </p:spPr>
        <p:txBody>
          <a:bodyPr wrap="none" lIns="91440" tIns="45720" rIns="91440" bIns="45720">
            <a:spAutoFit/>
          </a:bodyPr>
          <a:lstStyle/>
          <a:p>
            <a:pPr algn="ctr"/>
            <a:r>
              <a:rPr lang="fr-FR"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a:t>
            </a:r>
          </a:p>
        </p:txBody>
      </p:sp>
      <p:pic>
        <p:nvPicPr>
          <p:cNvPr id="5" name="Graphique 4" descr="Jauge">
            <a:extLst>
              <a:ext uri="{FF2B5EF4-FFF2-40B4-BE49-F238E27FC236}">
                <a16:creationId xmlns:a16="http://schemas.microsoft.com/office/drawing/2014/main" id="{E16E4603-36EA-4CAF-9695-AECDA81E6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62413" y="1115586"/>
            <a:ext cx="372619" cy="372619"/>
          </a:xfrm>
          <a:prstGeom prst="rect">
            <a:avLst/>
          </a:prstGeom>
        </p:spPr>
      </p:pic>
      <p:sp>
        <p:nvSpPr>
          <p:cNvPr id="6" name="ZoneTexte 5">
            <a:extLst>
              <a:ext uri="{FF2B5EF4-FFF2-40B4-BE49-F238E27FC236}">
                <a16:creationId xmlns:a16="http://schemas.microsoft.com/office/drawing/2014/main" id="{D5994CE5-97C8-47C5-89CE-BA2777D63A0D}"/>
              </a:ext>
            </a:extLst>
          </p:cNvPr>
          <p:cNvSpPr txBox="1"/>
          <p:nvPr/>
        </p:nvSpPr>
        <p:spPr>
          <a:xfrm>
            <a:off x="329820" y="1605293"/>
            <a:ext cx="5328858" cy="400110"/>
          </a:xfrm>
          <a:prstGeom prst="rect">
            <a:avLst/>
          </a:prstGeom>
          <a:noFill/>
        </p:spPr>
        <p:txBody>
          <a:bodyPr wrap="square" rtlCol="0">
            <a:spAutoFit/>
          </a:bodyPr>
          <a:lstStyle/>
          <a:p>
            <a:r>
              <a:rPr lang="fr-FR" sz="2000" u="sng" dirty="0">
                <a:latin typeface="Bahnschrift" panose="020B0502040204020203" pitchFamily="34" charset="0"/>
              </a:rPr>
              <a:t>Qu’est ce que </a:t>
            </a:r>
            <a:r>
              <a:rPr lang="fr-FR" sz="2000" u="sng" dirty="0" err="1">
                <a:latin typeface="Bahnschrift" panose="020B0502040204020203" pitchFamily="34" charset="0"/>
              </a:rPr>
              <a:t>Prometheus</a:t>
            </a:r>
            <a:r>
              <a:rPr lang="fr-FR" sz="2000" u="sng" dirty="0">
                <a:latin typeface="Bahnschrift" panose="020B0502040204020203" pitchFamily="34" charset="0"/>
              </a:rPr>
              <a:t> ?</a:t>
            </a:r>
          </a:p>
        </p:txBody>
      </p:sp>
      <p:sp>
        <p:nvSpPr>
          <p:cNvPr id="7" name="ZoneTexte 6">
            <a:extLst>
              <a:ext uri="{FF2B5EF4-FFF2-40B4-BE49-F238E27FC236}">
                <a16:creationId xmlns:a16="http://schemas.microsoft.com/office/drawing/2014/main" id="{75572BB1-F47E-453E-BFAB-140827D9D53F}"/>
              </a:ext>
            </a:extLst>
          </p:cNvPr>
          <p:cNvSpPr txBox="1"/>
          <p:nvPr/>
        </p:nvSpPr>
        <p:spPr>
          <a:xfrm>
            <a:off x="198783" y="2081123"/>
            <a:ext cx="5860705" cy="1569660"/>
          </a:xfrm>
          <a:prstGeom prst="rect">
            <a:avLst/>
          </a:prstGeom>
          <a:noFill/>
        </p:spPr>
        <p:txBody>
          <a:bodyPr wrap="square" rtlCol="0">
            <a:spAutoFit/>
          </a:bodyPr>
          <a:lstStyle/>
          <a:p>
            <a:pPr algn="just"/>
            <a:r>
              <a:rPr lang="fr-FR" sz="1600" dirty="0" err="1">
                <a:latin typeface="Bahnschrift" panose="020B0502040204020203" pitchFamily="34" charset="0"/>
              </a:rPr>
              <a:t>Prometheus</a:t>
            </a:r>
            <a:r>
              <a:rPr lang="fr-FR" sz="1600" dirty="0">
                <a:latin typeface="Bahnschrift" panose="020B0502040204020203" pitchFamily="34" charset="0"/>
              </a:rPr>
              <a:t> est un logiciel de supervision – monitoring des infrastructures open source pour les entreprises et les professionnels. Il enregistre des métriques en temps réel dans une base de donnée (avec une capacité d'acquisition élevée) en se basant sur le contenu de point d'entrée exposé à l'aide du protocole HTTP. </a:t>
            </a:r>
          </a:p>
        </p:txBody>
      </p:sp>
      <p:sp>
        <p:nvSpPr>
          <p:cNvPr id="8" name="Rectangle 7">
            <a:extLst>
              <a:ext uri="{FF2B5EF4-FFF2-40B4-BE49-F238E27FC236}">
                <a16:creationId xmlns:a16="http://schemas.microsoft.com/office/drawing/2014/main" id="{7C532FF6-D65B-4B48-9726-7581EC6E915D}"/>
              </a:ext>
            </a:extLst>
          </p:cNvPr>
          <p:cNvSpPr/>
          <p:nvPr/>
        </p:nvSpPr>
        <p:spPr>
          <a:xfrm>
            <a:off x="264454" y="5427608"/>
            <a:ext cx="5608912" cy="1430392"/>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fr-FR" sz="1600" dirty="0" err="1">
                <a:latin typeface="Bahnschrift" panose="020B0502040204020203" pitchFamily="34" charset="0"/>
                <a:ea typeface="Calibri" panose="020F0502020204030204" pitchFamily="34" charset="0"/>
                <a:cs typeface="Times New Roman" panose="02020603050405020304" pitchFamily="18" charset="0"/>
              </a:rPr>
              <a:t>Language</a:t>
            </a:r>
            <a:r>
              <a:rPr lang="fr-FR" sz="1600" dirty="0">
                <a:latin typeface="Bahnschrift" panose="020B0502040204020203" pitchFamily="34" charset="0"/>
                <a:ea typeface="Calibri" panose="020F0502020204030204" pitchFamily="34" charset="0"/>
                <a:cs typeface="Times New Roman" panose="02020603050405020304" pitchFamily="18" charset="0"/>
              </a:rPr>
              <a:t> : GO</a:t>
            </a:r>
          </a:p>
          <a:p>
            <a:pPr marL="285750" indent="-285750" algn="just">
              <a:lnSpc>
                <a:spcPct val="107000"/>
              </a:lnSpc>
              <a:spcAft>
                <a:spcPts val="800"/>
              </a:spcAft>
              <a:buFont typeface="Arial" panose="020B0604020202020204" pitchFamily="34" charset="0"/>
              <a:buChar char="•"/>
            </a:pPr>
            <a:r>
              <a:rPr lang="fr-FR" sz="1600" dirty="0">
                <a:latin typeface="Bahnschrift" panose="020B0502040204020203" pitchFamily="34" charset="0"/>
                <a:ea typeface="Calibri" panose="020F0502020204030204" pitchFamily="34" charset="0"/>
                <a:cs typeface="Times New Roman" panose="02020603050405020304" pitchFamily="18" charset="0"/>
              </a:rPr>
              <a:t>Base time </a:t>
            </a:r>
            <a:r>
              <a:rPr lang="fr-FR" sz="1600" dirty="0" err="1">
                <a:latin typeface="Bahnschrift" panose="020B0502040204020203" pitchFamily="34" charset="0"/>
                <a:ea typeface="Calibri" panose="020F0502020204030204" pitchFamily="34" charset="0"/>
                <a:cs typeface="Times New Roman" panose="02020603050405020304" pitchFamily="18" charset="0"/>
              </a:rPr>
              <a:t>series</a:t>
            </a:r>
            <a:r>
              <a:rPr lang="fr-FR" sz="1600" dirty="0">
                <a:latin typeface="Bahnschrift" panose="020B0502040204020203" pitchFamily="34" charset="0"/>
                <a:ea typeface="Calibri" panose="020F0502020204030204" pitchFamily="34" charset="0"/>
                <a:cs typeface="Times New Roman" panose="02020603050405020304" pitchFamily="18" charset="0"/>
              </a:rPr>
              <a:t> + serveur web + moteur</a:t>
            </a:r>
          </a:p>
          <a:p>
            <a:pPr marL="285750" indent="-285750" algn="just">
              <a:lnSpc>
                <a:spcPct val="107000"/>
              </a:lnSpc>
              <a:spcAft>
                <a:spcPts val="800"/>
              </a:spcAft>
              <a:buFont typeface="Arial" panose="020B0604020202020204" pitchFamily="34" charset="0"/>
              <a:buChar char="•"/>
            </a:pPr>
            <a:r>
              <a:rPr lang="fr-FR" sz="1600" dirty="0">
                <a:latin typeface="Bahnschrift" panose="020B0502040204020203" pitchFamily="34" charset="0"/>
                <a:ea typeface="Calibri" panose="020F0502020204030204" pitchFamily="34" charset="0"/>
                <a:cs typeface="Times New Roman" panose="02020603050405020304" pitchFamily="18" charset="0"/>
              </a:rPr>
              <a:t>Collecte de données à fréquence régulière (</a:t>
            </a:r>
            <a:r>
              <a:rPr lang="fr-FR" sz="1600" dirty="0" err="1">
                <a:latin typeface="Bahnschrift" panose="020B0502040204020203" pitchFamily="34" charset="0"/>
                <a:ea typeface="Calibri" panose="020F0502020204030204" pitchFamily="34" charset="0"/>
                <a:cs typeface="Times New Roman" panose="02020603050405020304" pitchFamily="18" charset="0"/>
              </a:rPr>
              <a:t>scraping</a:t>
            </a:r>
            <a:r>
              <a:rPr lang="fr-FR" sz="1600" dirty="0">
                <a:latin typeface="Bahnschrift" panose="020B0502040204020203" pitchFamily="34" charset="0"/>
                <a:ea typeface="Calibri" panose="020F0502020204030204" pitchFamily="34" charset="0"/>
                <a:cs typeface="Times New Roman" panose="02020603050405020304" pitchFamily="18" charset="0"/>
              </a:rPr>
              <a:t>)</a:t>
            </a:r>
          </a:p>
          <a:p>
            <a:pPr marL="285750" indent="-285750" algn="just">
              <a:lnSpc>
                <a:spcPct val="107000"/>
              </a:lnSpc>
              <a:spcAft>
                <a:spcPts val="800"/>
              </a:spcAft>
              <a:buFont typeface="Arial" panose="020B0604020202020204" pitchFamily="34" charset="0"/>
              <a:buChar char="•"/>
            </a:pPr>
            <a:r>
              <a:rPr lang="fr-FR" sz="1600" dirty="0">
                <a:latin typeface="Bahnschrift" panose="020B0502040204020203" pitchFamily="34" charset="0"/>
                <a:ea typeface="Calibri" panose="020F0502020204030204" pitchFamily="34" charset="0"/>
                <a:cs typeface="Times New Roman" panose="02020603050405020304" pitchFamily="18" charset="0"/>
              </a:rPr>
              <a:t>Très bonne répartition entre mémoire et disque</a:t>
            </a:r>
          </a:p>
        </p:txBody>
      </p:sp>
      <p:pic>
        <p:nvPicPr>
          <p:cNvPr id="11" name="Image 10">
            <a:extLst>
              <a:ext uri="{FF2B5EF4-FFF2-40B4-BE49-F238E27FC236}">
                <a16:creationId xmlns:a16="http://schemas.microsoft.com/office/drawing/2014/main" id="{63505DDF-6766-4536-8265-D287A4CD7D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1" y="75023"/>
            <a:ext cx="1525252" cy="858804"/>
          </a:xfrm>
          <a:prstGeom prst="rect">
            <a:avLst/>
          </a:prstGeom>
        </p:spPr>
      </p:pic>
      <p:pic>
        <p:nvPicPr>
          <p:cNvPr id="13" name="Image 12">
            <a:extLst>
              <a:ext uri="{FF2B5EF4-FFF2-40B4-BE49-F238E27FC236}">
                <a16:creationId xmlns:a16="http://schemas.microsoft.com/office/drawing/2014/main" id="{66484DF3-7606-4B0F-830F-1AE88DD265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3324" y="2081123"/>
            <a:ext cx="4991215" cy="4581804"/>
          </a:xfrm>
          <a:prstGeom prst="rect">
            <a:avLst/>
          </a:prstGeom>
        </p:spPr>
      </p:pic>
      <p:sp>
        <p:nvSpPr>
          <p:cNvPr id="15" name="ZoneTexte 14">
            <a:extLst>
              <a:ext uri="{FF2B5EF4-FFF2-40B4-BE49-F238E27FC236}">
                <a16:creationId xmlns:a16="http://schemas.microsoft.com/office/drawing/2014/main" id="{47A203DC-E2DE-44F3-9D14-739822F902CC}"/>
              </a:ext>
            </a:extLst>
          </p:cNvPr>
          <p:cNvSpPr txBox="1"/>
          <p:nvPr/>
        </p:nvSpPr>
        <p:spPr>
          <a:xfrm>
            <a:off x="6364502" y="1681013"/>
            <a:ext cx="5328858" cy="400110"/>
          </a:xfrm>
          <a:prstGeom prst="rect">
            <a:avLst/>
          </a:prstGeom>
          <a:noFill/>
        </p:spPr>
        <p:txBody>
          <a:bodyPr wrap="square" rtlCol="0">
            <a:spAutoFit/>
          </a:bodyPr>
          <a:lstStyle/>
          <a:p>
            <a:r>
              <a:rPr lang="fr-FR" sz="2000" u="sng" dirty="0">
                <a:latin typeface="Bahnschrift" panose="020B0502040204020203" pitchFamily="34" charset="0"/>
              </a:rPr>
              <a:t>Configuration du fichier </a:t>
            </a:r>
            <a:r>
              <a:rPr lang="fr-FR" sz="2000" u="sng" dirty="0" err="1">
                <a:latin typeface="Bahnschrift" panose="020B0502040204020203" pitchFamily="34" charset="0"/>
              </a:rPr>
              <a:t>prometheus.yml</a:t>
            </a:r>
            <a:endParaRPr lang="fr-FR" sz="2000" u="sng" dirty="0">
              <a:latin typeface="Bahnschrift" panose="020B0502040204020203" pitchFamily="34" charset="0"/>
            </a:endParaRPr>
          </a:p>
        </p:txBody>
      </p:sp>
      <p:pic>
        <p:nvPicPr>
          <p:cNvPr id="17" name="Image 16">
            <a:extLst>
              <a:ext uri="{FF2B5EF4-FFF2-40B4-BE49-F238E27FC236}">
                <a16:creationId xmlns:a16="http://schemas.microsoft.com/office/drawing/2014/main" id="{392716DE-FF3A-4451-96D2-8AD2A73982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20" y="3650783"/>
            <a:ext cx="5163344" cy="1773642"/>
          </a:xfrm>
          <a:prstGeom prst="rect">
            <a:avLst/>
          </a:prstGeom>
        </p:spPr>
      </p:pic>
    </p:spTree>
    <p:extLst>
      <p:ext uri="{BB962C8B-B14F-4D97-AF65-F5344CB8AC3E}">
        <p14:creationId xmlns:p14="http://schemas.microsoft.com/office/powerpoint/2010/main" val="596268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 forme 1">
            <a:extLst>
              <a:ext uri="{FF2B5EF4-FFF2-40B4-BE49-F238E27FC236}">
                <a16:creationId xmlns:a16="http://schemas.microsoft.com/office/drawing/2014/main" id="{B3A4FCA7-AB42-4CC7-BEB3-9B19B65785F1}"/>
              </a:ext>
            </a:extLst>
          </p:cNvPr>
          <p:cNvSpPr/>
          <p:nvPr/>
        </p:nvSpPr>
        <p:spPr>
          <a:xfrm>
            <a:off x="6451811" y="338081"/>
            <a:ext cx="1797519" cy="1191492"/>
          </a:xfrm>
          <a:custGeom>
            <a:avLst/>
            <a:gdLst>
              <a:gd name="connsiteX0" fmla="*/ 0 w 1797519"/>
              <a:gd name="connsiteY0" fmla="*/ 0 h 1191492"/>
              <a:gd name="connsiteX1" fmla="*/ 1201773 w 1797519"/>
              <a:gd name="connsiteY1" fmla="*/ 0 h 1191492"/>
              <a:gd name="connsiteX2" fmla="*/ 1797519 w 1797519"/>
              <a:gd name="connsiteY2" fmla="*/ 595746 h 1191492"/>
              <a:gd name="connsiteX3" fmla="*/ 1797518 w 1797519"/>
              <a:gd name="connsiteY3" fmla="*/ 595746 h 1191492"/>
              <a:gd name="connsiteX4" fmla="*/ 1201772 w 1797519"/>
              <a:gd name="connsiteY4" fmla="*/ 1191492 h 1191492"/>
              <a:gd name="connsiteX5" fmla="*/ 1113355 w 1797519"/>
              <a:gd name="connsiteY5" fmla="*/ 1191492 h 1191492"/>
              <a:gd name="connsiteX6" fmla="*/ 1109359 w 1797519"/>
              <a:gd name="connsiteY6" fmla="*/ 1189567 h 1191492"/>
              <a:gd name="connsiteX7" fmla="*/ 74551 w 1797519"/>
              <a:gd name="connsiteY7" fmla="*/ 154759 h 1191492"/>
              <a:gd name="connsiteX8" fmla="*/ 0 w 1797519"/>
              <a:gd name="connsiteY8"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519" h="1191492">
                <a:moveTo>
                  <a:pt x="0" y="0"/>
                </a:moveTo>
                <a:lnTo>
                  <a:pt x="1201773" y="0"/>
                </a:lnTo>
                <a:cubicBezTo>
                  <a:pt x="1530794" y="0"/>
                  <a:pt x="1797519" y="266725"/>
                  <a:pt x="1797519" y="595746"/>
                </a:cubicBezTo>
                <a:lnTo>
                  <a:pt x="1797518" y="595746"/>
                </a:lnTo>
                <a:cubicBezTo>
                  <a:pt x="1797518" y="924767"/>
                  <a:pt x="1530793" y="1191492"/>
                  <a:pt x="1201772" y="1191492"/>
                </a:cubicBezTo>
                <a:lnTo>
                  <a:pt x="1113355" y="1191492"/>
                </a:lnTo>
                <a:lnTo>
                  <a:pt x="1109359" y="1189567"/>
                </a:lnTo>
                <a:cubicBezTo>
                  <a:pt x="672373" y="952182"/>
                  <a:pt x="311936" y="591745"/>
                  <a:pt x="74551" y="154759"/>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Forme libre : forme 2">
            <a:extLst>
              <a:ext uri="{FF2B5EF4-FFF2-40B4-BE49-F238E27FC236}">
                <a16:creationId xmlns:a16="http://schemas.microsoft.com/office/drawing/2014/main" id="{230C0B71-CDE8-4625-BEB1-60A2EB2BE1D2}"/>
              </a:ext>
            </a:extLst>
          </p:cNvPr>
          <p:cNvSpPr/>
          <p:nvPr/>
        </p:nvSpPr>
        <p:spPr>
          <a:xfrm>
            <a:off x="3992521" y="338081"/>
            <a:ext cx="3572645" cy="1191492"/>
          </a:xfrm>
          <a:custGeom>
            <a:avLst/>
            <a:gdLst>
              <a:gd name="connsiteX0" fmla="*/ 595746 w 3572645"/>
              <a:gd name="connsiteY0" fmla="*/ 0 h 1191492"/>
              <a:gd name="connsiteX1" fmla="*/ 2459290 w 3572645"/>
              <a:gd name="connsiteY1" fmla="*/ 0 h 1191492"/>
              <a:gd name="connsiteX2" fmla="*/ 2533841 w 3572645"/>
              <a:gd name="connsiteY2" fmla="*/ 154759 h 1191492"/>
              <a:gd name="connsiteX3" fmla="*/ 3568649 w 3572645"/>
              <a:gd name="connsiteY3" fmla="*/ 1189567 h 1191492"/>
              <a:gd name="connsiteX4" fmla="*/ 3572645 w 3572645"/>
              <a:gd name="connsiteY4" fmla="*/ 1191492 h 1191492"/>
              <a:gd name="connsiteX5" fmla="*/ 595746 w 3572645"/>
              <a:gd name="connsiteY5" fmla="*/ 1191491 h 1191492"/>
              <a:gd name="connsiteX6" fmla="*/ 12103 w 3572645"/>
              <a:gd name="connsiteY6" fmla="*/ 715808 h 1191492"/>
              <a:gd name="connsiteX7" fmla="*/ 0 w 3572645"/>
              <a:gd name="connsiteY7" fmla="*/ 595746 h 1191492"/>
              <a:gd name="connsiteX8" fmla="*/ 12103 w 3572645"/>
              <a:gd name="connsiteY8" fmla="*/ 475683 h 1191492"/>
              <a:gd name="connsiteX9" fmla="*/ 595746 w 3572645"/>
              <a:gd name="connsiteY9"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645" h="1191492">
                <a:moveTo>
                  <a:pt x="595746" y="0"/>
                </a:moveTo>
                <a:lnTo>
                  <a:pt x="2459290" y="0"/>
                </a:lnTo>
                <a:lnTo>
                  <a:pt x="2533841" y="154759"/>
                </a:lnTo>
                <a:cubicBezTo>
                  <a:pt x="2771226" y="591745"/>
                  <a:pt x="3131663" y="952182"/>
                  <a:pt x="3568649" y="1189567"/>
                </a:cubicBezTo>
                <a:lnTo>
                  <a:pt x="3572645" y="1191492"/>
                </a:lnTo>
                <a:lnTo>
                  <a:pt x="595746" y="1191491"/>
                </a:lnTo>
                <a:cubicBezTo>
                  <a:pt x="307853" y="1191491"/>
                  <a:pt x="67655" y="987280"/>
                  <a:pt x="12103" y="715808"/>
                </a:cubicBezTo>
                <a:lnTo>
                  <a:pt x="0" y="595746"/>
                </a:lnTo>
                <a:lnTo>
                  <a:pt x="12103" y="475683"/>
                </a:lnTo>
                <a:cubicBezTo>
                  <a:pt x="67655" y="204212"/>
                  <a:pt x="307853" y="0"/>
                  <a:pt x="595746" y="0"/>
                </a:cubicBez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tx1"/>
                </a:solidFill>
                <a:latin typeface="Bahnschrift" panose="020B0502040204020203" pitchFamily="34" charset="0"/>
              </a:rPr>
              <a:t>             </a:t>
            </a:r>
          </a:p>
          <a:p>
            <a:pPr lvl="1"/>
            <a:r>
              <a:rPr lang="fr-FR" sz="2800" dirty="0">
                <a:solidFill>
                  <a:schemeClr val="tx1"/>
                </a:solidFill>
                <a:latin typeface="Bahnschrift" panose="020B0502040204020203" pitchFamily="34" charset="0"/>
              </a:rPr>
              <a:t>     </a:t>
            </a:r>
            <a:r>
              <a:rPr lang="fr-FR" sz="3200" dirty="0">
                <a:solidFill>
                  <a:schemeClr val="tx1"/>
                </a:solidFill>
                <a:latin typeface="Bahnschrift" panose="020B0502040204020203" pitchFamily="34" charset="0"/>
              </a:rPr>
              <a:t>Projet</a:t>
            </a:r>
          </a:p>
          <a:p>
            <a:pPr algn="ctr"/>
            <a:endParaRPr lang="fr-FR" dirty="0"/>
          </a:p>
        </p:txBody>
      </p:sp>
      <p:sp>
        <p:nvSpPr>
          <p:cNvPr id="7" name="ZoneTexte 6">
            <a:extLst>
              <a:ext uri="{FF2B5EF4-FFF2-40B4-BE49-F238E27FC236}">
                <a16:creationId xmlns:a16="http://schemas.microsoft.com/office/drawing/2014/main" id="{E9EE4779-8CAC-49B5-ACB1-50F1A0C17B50}"/>
              </a:ext>
            </a:extLst>
          </p:cNvPr>
          <p:cNvSpPr txBox="1"/>
          <p:nvPr/>
        </p:nvSpPr>
        <p:spPr>
          <a:xfrm>
            <a:off x="198783" y="2081123"/>
            <a:ext cx="5860705" cy="1815882"/>
          </a:xfrm>
          <a:prstGeom prst="rect">
            <a:avLst/>
          </a:prstGeom>
          <a:noFill/>
        </p:spPr>
        <p:txBody>
          <a:bodyPr wrap="square" rtlCol="0">
            <a:spAutoFit/>
          </a:bodyPr>
          <a:lstStyle/>
          <a:p>
            <a:pPr algn="just"/>
            <a:r>
              <a:rPr lang="fr-FR" sz="1600" dirty="0">
                <a:latin typeface="Bahnschrift" panose="020B0502040204020203" pitchFamily="34" charset="0"/>
              </a:rPr>
              <a:t>Le projet consiste a superviser le serveur « </a:t>
            </a:r>
            <a:r>
              <a:rPr lang="fr-FR" sz="1600" dirty="0" err="1">
                <a:latin typeface="Bahnschrift" panose="020B0502040204020203" pitchFamily="34" charset="0"/>
              </a:rPr>
              <a:t>lamp</a:t>
            </a:r>
            <a:r>
              <a:rPr lang="fr-FR" sz="1600" dirty="0">
                <a:latin typeface="Bahnschrift" panose="020B0502040204020203" pitchFamily="34" charset="0"/>
              </a:rPr>
              <a:t> » à partir du serveur « sup », avec les outils suivants :</a:t>
            </a:r>
          </a:p>
          <a:p>
            <a:pPr marL="285750" indent="-285750" algn="just">
              <a:buFont typeface="Arial" panose="020B0604020202020204" pitchFamily="34" charset="0"/>
              <a:buChar char="•"/>
            </a:pPr>
            <a:r>
              <a:rPr lang="fr-FR" sz="1600" dirty="0" err="1">
                <a:latin typeface="Bahnschrift" panose="020B0502040204020203" pitchFamily="34" charset="0"/>
              </a:rPr>
              <a:t>Telegraf</a:t>
            </a:r>
            <a:endParaRPr lang="fr-FR" sz="1600" dirty="0">
              <a:latin typeface="Bahnschrift" panose="020B0502040204020203" pitchFamily="34" charset="0"/>
            </a:endParaRPr>
          </a:p>
          <a:p>
            <a:pPr marL="285750" indent="-285750" algn="just">
              <a:buFont typeface="Arial" panose="020B0604020202020204" pitchFamily="34" charset="0"/>
              <a:buChar char="•"/>
            </a:pPr>
            <a:r>
              <a:rPr lang="fr-FR" sz="1600" dirty="0" err="1">
                <a:latin typeface="Bahnschrift" panose="020B0502040204020203" pitchFamily="34" charset="0"/>
              </a:rPr>
              <a:t>Grafana</a:t>
            </a:r>
            <a:r>
              <a:rPr lang="fr-FR" sz="1600" dirty="0">
                <a:latin typeface="Bahnschrift" panose="020B0502040204020203" pitchFamily="34" charset="0"/>
              </a:rPr>
              <a:t> </a:t>
            </a:r>
          </a:p>
          <a:p>
            <a:pPr marL="285750" indent="-285750" algn="just">
              <a:buFont typeface="Arial" panose="020B0604020202020204" pitchFamily="34" charset="0"/>
              <a:buChar char="•"/>
            </a:pPr>
            <a:r>
              <a:rPr lang="fr-FR" sz="1600" dirty="0" err="1">
                <a:latin typeface="Bahnschrift" panose="020B0502040204020203" pitchFamily="34" charset="0"/>
              </a:rPr>
              <a:t>Prometheus</a:t>
            </a:r>
            <a:endParaRPr lang="fr-FR" sz="1600" dirty="0">
              <a:latin typeface="Bahnschrift" panose="020B0502040204020203" pitchFamily="34" charset="0"/>
            </a:endParaRPr>
          </a:p>
          <a:p>
            <a:pPr algn="just"/>
            <a:r>
              <a:rPr lang="fr-FR" sz="1600" dirty="0">
                <a:latin typeface="Bahnschrift" panose="020B0502040204020203" pitchFamily="34" charset="0"/>
              </a:rPr>
              <a:t>Pour cela, je devais donc me documenter, aller chercher les bonnes infos, et installer les bons outils </a:t>
            </a:r>
          </a:p>
        </p:txBody>
      </p:sp>
      <p:pic>
        <p:nvPicPr>
          <p:cNvPr id="8" name="Image 7">
            <a:extLst>
              <a:ext uri="{FF2B5EF4-FFF2-40B4-BE49-F238E27FC236}">
                <a16:creationId xmlns:a16="http://schemas.microsoft.com/office/drawing/2014/main" id="{86959AE0-4980-445C-AC81-FBA724E01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040" y="4003751"/>
            <a:ext cx="1525252" cy="858804"/>
          </a:xfrm>
          <a:prstGeom prst="rect">
            <a:avLst/>
          </a:prstGeom>
        </p:spPr>
      </p:pic>
      <p:pic>
        <p:nvPicPr>
          <p:cNvPr id="9" name="Image 8">
            <a:extLst>
              <a:ext uri="{FF2B5EF4-FFF2-40B4-BE49-F238E27FC236}">
                <a16:creationId xmlns:a16="http://schemas.microsoft.com/office/drawing/2014/main" id="{EF3E6A6C-91F7-4D2D-B424-68666AEFA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336" y="3971608"/>
            <a:ext cx="884651" cy="884651"/>
          </a:xfrm>
          <a:prstGeom prst="rect">
            <a:avLst/>
          </a:prstGeom>
        </p:spPr>
      </p:pic>
      <p:pic>
        <p:nvPicPr>
          <p:cNvPr id="11" name="Image 10">
            <a:extLst>
              <a:ext uri="{FF2B5EF4-FFF2-40B4-BE49-F238E27FC236}">
                <a16:creationId xmlns:a16="http://schemas.microsoft.com/office/drawing/2014/main" id="{56343548-D4DE-4E6C-A959-92619CD9D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546" y="3989889"/>
            <a:ext cx="1698309" cy="884650"/>
          </a:xfrm>
          <a:prstGeom prst="rect">
            <a:avLst/>
          </a:prstGeom>
        </p:spPr>
      </p:pic>
      <p:sp>
        <p:nvSpPr>
          <p:cNvPr id="23" name="ZoneTexte 22">
            <a:extLst>
              <a:ext uri="{FF2B5EF4-FFF2-40B4-BE49-F238E27FC236}">
                <a16:creationId xmlns:a16="http://schemas.microsoft.com/office/drawing/2014/main" id="{FA761465-851E-4D70-9C35-899258707141}"/>
              </a:ext>
            </a:extLst>
          </p:cNvPr>
          <p:cNvSpPr txBox="1"/>
          <p:nvPr/>
        </p:nvSpPr>
        <p:spPr>
          <a:xfrm>
            <a:off x="198782" y="5046190"/>
            <a:ext cx="5860705" cy="584775"/>
          </a:xfrm>
          <a:prstGeom prst="rect">
            <a:avLst/>
          </a:prstGeom>
          <a:noFill/>
        </p:spPr>
        <p:txBody>
          <a:bodyPr wrap="square" rtlCol="0">
            <a:spAutoFit/>
          </a:bodyPr>
          <a:lstStyle/>
          <a:p>
            <a:pPr algn="just"/>
            <a:r>
              <a:rPr lang="fr-FR" sz="1600" dirty="0">
                <a:latin typeface="Bahnschrift" panose="020B0502040204020203" pitchFamily="34" charset="0"/>
              </a:rPr>
              <a:t>J’ai installé sur mon serveur « sup » </a:t>
            </a:r>
            <a:r>
              <a:rPr lang="fr-FR" sz="1600" dirty="0" err="1">
                <a:latin typeface="Bahnschrift" panose="020B0502040204020203" pitchFamily="34" charset="0"/>
              </a:rPr>
              <a:t>grafana</a:t>
            </a:r>
            <a:r>
              <a:rPr lang="fr-FR" sz="1600" dirty="0">
                <a:latin typeface="Bahnschrift" panose="020B0502040204020203" pitchFamily="34" charset="0"/>
              </a:rPr>
              <a:t> et </a:t>
            </a:r>
            <a:r>
              <a:rPr lang="fr-FR" sz="1600" dirty="0" err="1">
                <a:latin typeface="Bahnschrift" panose="020B0502040204020203" pitchFamily="34" charset="0"/>
              </a:rPr>
              <a:t>prometheus</a:t>
            </a:r>
            <a:r>
              <a:rPr lang="fr-FR" sz="1600" dirty="0">
                <a:latin typeface="Bahnschrift" panose="020B0502040204020203" pitchFamily="34" charset="0"/>
              </a:rPr>
              <a:t> .</a:t>
            </a:r>
          </a:p>
          <a:p>
            <a:pPr algn="just"/>
            <a:endParaRPr lang="fr-FR" sz="1600" dirty="0">
              <a:latin typeface="Bahnschrift" panose="020B0502040204020203" pitchFamily="34" charset="0"/>
            </a:endParaRPr>
          </a:p>
        </p:txBody>
      </p:sp>
      <p:pic>
        <p:nvPicPr>
          <p:cNvPr id="28" name="Image 27">
            <a:extLst>
              <a:ext uri="{FF2B5EF4-FFF2-40B4-BE49-F238E27FC236}">
                <a16:creationId xmlns:a16="http://schemas.microsoft.com/office/drawing/2014/main" id="{56366B86-1902-46DA-98CA-771236353C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93" y="5474053"/>
            <a:ext cx="2555864" cy="548759"/>
          </a:xfrm>
          <a:prstGeom prst="rect">
            <a:avLst/>
          </a:prstGeom>
        </p:spPr>
      </p:pic>
      <p:pic>
        <p:nvPicPr>
          <p:cNvPr id="30" name="Image 29">
            <a:extLst>
              <a:ext uri="{FF2B5EF4-FFF2-40B4-BE49-F238E27FC236}">
                <a16:creationId xmlns:a16="http://schemas.microsoft.com/office/drawing/2014/main" id="{9634CF0E-E5B9-4436-A27C-F4D97EF892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893" y="6132432"/>
            <a:ext cx="5051549" cy="594667"/>
          </a:xfrm>
          <a:prstGeom prst="rect">
            <a:avLst/>
          </a:prstGeom>
        </p:spPr>
      </p:pic>
      <p:sp>
        <p:nvSpPr>
          <p:cNvPr id="31" name="ZoneTexte 30">
            <a:extLst>
              <a:ext uri="{FF2B5EF4-FFF2-40B4-BE49-F238E27FC236}">
                <a16:creationId xmlns:a16="http://schemas.microsoft.com/office/drawing/2014/main" id="{56CF8D65-6024-4BC4-B8E8-E9DA95129C15}"/>
              </a:ext>
            </a:extLst>
          </p:cNvPr>
          <p:cNvSpPr txBox="1"/>
          <p:nvPr/>
        </p:nvSpPr>
        <p:spPr>
          <a:xfrm>
            <a:off x="6059487" y="2067738"/>
            <a:ext cx="5860705" cy="830997"/>
          </a:xfrm>
          <a:prstGeom prst="rect">
            <a:avLst/>
          </a:prstGeom>
          <a:noFill/>
        </p:spPr>
        <p:txBody>
          <a:bodyPr wrap="square" rtlCol="0">
            <a:spAutoFit/>
          </a:bodyPr>
          <a:lstStyle/>
          <a:p>
            <a:pPr algn="just"/>
            <a:r>
              <a:rPr lang="fr-FR" sz="1600" dirty="0">
                <a:latin typeface="Bahnschrift" panose="020B0502040204020203" pitchFamily="34" charset="0"/>
              </a:rPr>
              <a:t>J’ai installé sur mon serveur « </a:t>
            </a:r>
            <a:r>
              <a:rPr lang="fr-FR" sz="1600" dirty="0" err="1">
                <a:latin typeface="Bahnschrift" panose="020B0502040204020203" pitchFamily="34" charset="0"/>
              </a:rPr>
              <a:t>lamp</a:t>
            </a:r>
            <a:r>
              <a:rPr lang="fr-FR" sz="1600" dirty="0">
                <a:latin typeface="Bahnschrift" panose="020B0502040204020203" pitchFamily="34" charset="0"/>
              </a:rPr>
              <a:t> » </a:t>
            </a:r>
            <a:r>
              <a:rPr lang="fr-FR" sz="1600" dirty="0" err="1">
                <a:latin typeface="Bahnschrift" panose="020B0502040204020203" pitchFamily="34" charset="0"/>
              </a:rPr>
              <a:t>telegraf</a:t>
            </a:r>
            <a:r>
              <a:rPr lang="fr-FR" sz="1600" dirty="0">
                <a:latin typeface="Bahnschrift" panose="020B0502040204020203" pitchFamily="34" charset="0"/>
              </a:rPr>
              <a:t>, un </a:t>
            </a:r>
            <a:r>
              <a:rPr lang="fr-FR" sz="1600" dirty="0" err="1">
                <a:latin typeface="Bahnschrift" panose="020B0502040204020203" pitchFamily="34" charset="0"/>
              </a:rPr>
              <a:t>wordpress</a:t>
            </a:r>
            <a:r>
              <a:rPr lang="fr-FR" sz="1600" dirty="0">
                <a:latin typeface="Bahnschrift" panose="020B0502040204020203" pitchFamily="34" charset="0"/>
              </a:rPr>
              <a:t>,  </a:t>
            </a:r>
            <a:r>
              <a:rPr lang="fr-FR" sz="1600" dirty="0" err="1">
                <a:latin typeface="Bahnschrift" panose="020B0502040204020203" pitchFamily="34" charset="0"/>
              </a:rPr>
              <a:t>php</a:t>
            </a:r>
            <a:r>
              <a:rPr lang="fr-FR" sz="1600" dirty="0">
                <a:latin typeface="Bahnschrift" panose="020B0502040204020203" pitchFamily="34" charset="0"/>
              </a:rPr>
              <a:t>, </a:t>
            </a:r>
            <a:r>
              <a:rPr lang="fr-FR" sz="1600" dirty="0" err="1">
                <a:latin typeface="Bahnschrift" panose="020B0502040204020203" pitchFamily="34" charset="0"/>
              </a:rPr>
              <a:t>nginx</a:t>
            </a:r>
            <a:r>
              <a:rPr lang="fr-FR" sz="1600" dirty="0">
                <a:latin typeface="Bahnschrift" panose="020B0502040204020203" pitchFamily="34" charset="0"/>
              </a:rPr>
              <a:t> et </a:t>
            </a:r>
            <a:r>
              <a:rPr lang="fr-FR" sz="1600" dirty="0" err="1">
                <a:latin typeface="Bahnschrift" panose="020B0502040204020203" pitchFamily="34" charset="0"/>
              </a:rPr>
              <a:t>mysql</a:t>
            </a:r>
            <a:r>
              <a:rPr lang="fr-FR" sz="1600" dirty="0">
                <a:latin typeface="Bahnschrift" panose="020B0502040204020203" pitchFamily="34" charset="0"/>
              </a:rPr>
              <a:t>.</a:t>
            </a:r>
          </a:p>
          <a:p>
            <a:pPr algn="just"/>
            <a:endParaRPr lang="fr-FR" sz="1600" dirty="0">
              <a:latin typeface="Bahnschrift" panose="020B0502040204020203" pitchFamily="34" charset="0"/>
            </a:endParaRPr>
          </a:p>
        </p:txBody>
      </p:sp>
      <p:pic>
        <p:nvPicPr>
          <p:cNvPr id="33" name="Image 32">
            <a:extLst>
              <a:ext uri="{FF2B5EF4-FFF2-40B4-BE49-F238E27FC236}">
                <a16:creationId xmlns:a16="http://schemas.microsoft.com/office/drawing/2014/main" id="{6CDEF748-0E76-4EC6-9BBB-954AC1E5EB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9585" y="2796090"/>
            <a:ext cx="2591162" cy="571580"/>
          </a:xfrm>
          <a:prstGeom prst="rect">
            <a:avLst/>
          </a:prstGeom>
        </p:spPr>
      </p:pic>
      <p:pic>
        <p:nvPicPr>
          <p:cNvPr id="36" name="Image 35">
            <a:extLst>
              <a:ext uri="{FF2B5EF4-FFF2-40B4-BE49-F238E27FC236}">
                <a16:creationId xmlns:a16="http://schemas.microsoft.com/office/drawing/2014/main" id="{F93E867E-F339-4610-AFF6-86258C235E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9585" y="3642945"/>
            <a:ext cx="3138584" cy="482132"/>
          </a:xfrm>
          <a:prstGeom prst="rect">
            <a:avLst/>
          </a:prstGeom>
        </p:spPr>
      </p:pic>
      <p:pic>
        <p:nvPicPr>
          <p:cNvPr id="41" name="Image 40">
            <a:extLst>
              <a:ext uri="{FF2B5EF4-FFF2-40B4-BE49-F238E27FC236}">
                <a16:creationId xmlns:a16="http://schemas.microsoft.com/office/drawing/2014/main" id="{84C2AE4D-8F88-4712-BBED-555B841741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61311" y="4331237"/>
            <a:ext cx="2391109" cy="390580"/>
          </a:xfrm>
          <a:prstGeom prst="rect">
            <a:avLst/>
          </a:prstGeom>
        </p:spPr>
      </p:pic>
      <p:pic>
        <p:nvPicPr>
          <p:cNvPr id="43" name="Image 42">
            <a:extLst>
              <a:ext uri="{FF2B5EF4-FFF2-40B4-BE49-F238E27FC236}">
                <a16:creationId xmlns:a16="http://schemas.microsoft.com/office/drawing/2014/main" id="{77A0C376-A2FD-457B-9CA8-463A5D6AB4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61311" y="4969796"/>
            <a:ext cx="2876951" cy="381053"/>
          </a:xfrm>
          <a:prstGeom prst="rect">
            <a:avLst/>
          </a:prstGeom>
        </p:spPr>
      </p:pic>
      <p:pic>
        <p:nvPicPr>
          <p:cNvPr id="45" name="Image 44">
            <a:extLst>
              <a:ext uri="{FF2B5EF4-FFF2-40B4-BE49-F238E27FC236}">
                <a16:creationId xmlns:a16="http://schemas.microsoft.com/office/drawing/2014/main" id="{8B37E423-4021-4381-A19D-9D9BF78FDB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1311" y="5629258"/>
            <a:ext cx="2305372" cy="371527"/>
          </a:xfrm>
          <a:prstGeom prst="rect">
            <a:avLst/>
          </a:prstGeom>
        </p:spPr>
      </p:pic>
      <p:pic>
        <p:nvPicPr>
          <p:cNvPr id="47" name="Image 46">
            <a:extLst>
              <a:ext uri="{FF2B5EF4-FFF2-40B4-BE49-F238E27FC236}">
                <a16:creationId xmlns:a16="http://schemas.microsoft.com/office/drawing/2014/main" id="{40CBF502-2FE3-485B-BE9E-DD15DF36FD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9585" y="6267817"/>
            <a:ext cx="3277057" cy="323895"/>
          </a:xfrm>
          <a:prstGeom prst="rect">
            <a:avLst/>
          </a:prstGeom>
        </p:spPr>
      </p:pic>
      <p:sp>
        <p:nvSpPr>
          <p:cNvPr id="48" name="ZoneTexte 47">
            <a:extLst>
              <a:ext uri="{FF2B5EF4-FFF2-40B4-BE49-F238E27FC236}">
                <a16:creationId xmlns:a16="http://schemas.microsoft.com/office/drawing/2014/main" id="{E551E729-2C8F-43E1-BD58-7A3EFF120982}"/>
              </a:ext>
            </a:extLst>
          </p:cNvPr>
          <p:cNvSpPr txBox="1"/>
          <p:nvPr/>
        </p:nvSpPr>
        <p:spPr>
          <a:xfrm>
            <a:off x="9900632" y="2945920"/>
            <a:ext cx="979675" cy="584775"/>
          </a:xfrm>
          <a:prstGeom prst="rect">
            <a:avLst/>
          </a:prstGeom>
          <a:noFill/>
        </p:spPr>
        <p:txBody>
          <a:bodyPr wrap="square" rtlCol="0">
            <a:spAutoFit/>
          </a:bodyPr>
          <a:lstStyle/>
          <a:p>
            <a:pPr algn="just"/>
            <a:r>
              <a:rPr lang="fr-FR" sz="1600" dirty="0" err="1">
                <a:latin typeface="Bahnschrift" panose="020B0502040204020203" pitchFamily="34" charset="0"/>
              </a:rPr>
              <a:t>Telegraf</a:t>
            </a:r>
            <a:endParaRPr lang="fr-FR" sz="1600" dirty="0">
              <a:latin typeface="Bahnschrift" panose="020B0502040204020203" pitchFamily="34" charset="0"/>
            </a:endParaRPr>
          </a:p>
          <a:p>
            <a:pPr algn="just"/>
            <a:endParaRPr lang="fr-FR" sz="1600" dirty="0">
              <a:latin typeface="Bahnschrift" panose="020B0502040204020203" pitchFamily="34" charset="0"/>
            </a:endParaRPr>
          </a:p>
        </p:txBody>
      </p:sp>
      <p:sp>
        <p:nvSpPr>
          <p:cNvPr id="49" name="ZoneTexte 48">
            <a:extLst>
              <a:ext uri="{FF2B5EF4-FFF2-40B4-BE49-F238E27FC236}">
                <a16:creationId xmlns:a16="http://schemas.microsoft.com/office/drawing/2014/main" id="{93C074A7-D2B2-41D4-B17E-F99E3A8CBF8F}"/>
              </a:ext>
            </a:extLst>
          </p:cNvPr>
          <p:cNvSpPr txBox="1"/>
          <p:nvPr/>
        </p:nvSpPr>
        <p:spPr>
          <a:xfrm>
            <a:off x="9900632" y="3679221"/>
            <a:ext cx="1525252" cy="584775"/>
          </a:xfrm>
          <a:prstGeom prst="rect">
            <a:avLst/>
          </a:prstGeom>
          <a:noFill/>
        </p:spPr>
        <p:txBody>
          <a:bodyPr wrap="square" rtlCol="0">
            <a:spAutoFit/>
          </a:bodyPr>
          <a:lstStyle/>
          <a:p>
            <a:pPr algn="just"/>
            <a:r>
              <a:rPr lang="fr-FR" sz="1600" dirty="0">
                <a:latin typeface="Bahnschrift" panose="020B0502040204020203" pitchFamily="34" charset="0"/>
              </a:rPr>
              <a:t>Wordpress</a:t>
            </a:r>
          </a:p>
          <a:p>
            <a:pPr algn="just"/>
            <a:endParaRPr lang="fr-FR" sz="1600" dirty="0">
              <a:latin typeface="Bahnschrift" panose="020B0502040204020203" pitchFamily="34" charset="0"/>
            </a:endParaRPr>
          </a:p>
        </p:txBody>
      </p:sp>
      <p:sp>
        <p:nvSpPr>
          <p:cNvPr id="50" name="ZoneTexte 49">
            <a:extLst>
              <a:ext uri="{FF2B5EF4-FFF2-40B4-BE49-F238E27FC236}">
                <a16:creationId xmlns:a16="http://schemas.microsoft.com/office/drawing/2014/main" id="{2D4BCA73-521F-4CCF-90B5-5125126258EF}"/>
              </a:ext>
            </a:extLst>
          </p:cNvPr>
          <p:cNvSpPr txBox="1"/>
          <p:nvPr/>
        </p:nvSpPr>
        <p:spPr>
          <a:xfrm>
            <a:off x="9900632" y="4385021"/>
            <a:ext cx="1525252" cy="584775"/>
          </a:xfrm>
          <a:prstGeom prst="rect">
            <a:avLst/>
          </a:prstGeom>
          <a:noFill/>
        </p:spPr>
        <p:txBody>
          <a:bodyPr wrap="square" rtlCol="0">
            <a:spAutoFit/>
          </a:bodyPr>
          <a:lstStyle/>
          <a:p>
            <a:pPr algn="just"/>
            <a:r>
              <a:rPr lang="fr-FR" sz="1600" dirty="0">
                <a:latin typeface="Bahnschrift" panose="020B0502040204020203" pitchFamily="34" charset="0"/>
              </a:rPr>
              <a:t>Nginx</a:t>
            </a:r>
          </a:p>
          <a:p>
            <a:pPr algn="just"/>
            <a:endParaRPr lang="fr-FR" sz="1600" dirty="0">
              <a:latin typeface="Bahnschrift" panose="020B0502040204020203" pitchFamily="34" charset="0"/>
            </a:endParaRPr>
          </a:p>
        </p:txBody>
      </p:sp>
      <p:sp>
        <p:nvSpPr>
          <p:cNvPr id="51" name="ZoneTexte 50">
            <a:extLst>
              <a:ext uri="{FF2B5EF4-FFF2-40B4-BE49-F238E27FC236}">
                <a16:creationId xmlns:a16="http://schemas.microsoft.com/office/drawing/2014/main" id="{F9B51D37-67D1-45C6-9969-FDB8BE794CA0}"/>
              </a:ext>
            </a:extLst>
          </p:cNvPr>
          <p:cNvSpPr txBox="1"/>
          <p:nvPr/>
        </p:nvSpPr>
        <p:spPr>
          <a:xfrm>
            <a:off x="9900632" y="4969796"/>
            <a:ext cx="1525252" cy="584775"/>
          </a:xfrm>
          <a:prstGeom prst="rect">
            <a:avLst/>
          </a:prstGeom>
          <a:noFill/>
        </p:spPr>
        <p:txBody>
          <a:bodyPr wrap="square" rtlCol="0">
            <a:spAutoFit/>
          </a:bodyPr>
          <a:lstStyle/>
          <a:p>
            <a:pPr algn="just"/>
            <a:r>
              <a:rPr lang="fr-FR" sz="1600" dirty="0" err="1">
                <a:latin typeface="Bahnschrift" panose="020B0502040204020203" pitchFamily="34" charset="0"/>
              </a:rPr>
              <a:t>Mysql</a:t>
            </a:r>
            <a:endParaRPr lang="fr-FR" sz="1600" dirty="0">
              <a:latin typeface="Bahnschrift" panose="020B0502040204020203" pitchFamily="34" charset="0"/>
            </a:endParaRPr>
          </a:p>
          <a:p>
            <a:pPr algn="just"/>
            <a:endParaRPr lang="fr-FR" sz="1600" dirty="0">
              <a:latin typeface="Bahnschrift" panose="020B0502040204020203" pitchFamily="34" charset="0"/>
            </a:endParaRPr>
          </a:p>
        </p:txBody>
      </p:sp>
      <p:sp>
        <p:nvSpPr>
          <p:cNvPr id="52" name="ZoneTexte 51">
            <a:extLst>
              <a:ext uri="{FF2B5EF4-FFF2-40B4-BE49-F238E27FC236}">
                <a16:creationId xmlns:a16="http://schemas.microsoft.com/office/drawing/2014/main" id="{DAC51087-F6D3-464D-8AE2-30DEDD4EA6F3}"/>
              </a:ext>
            </a:extLst>
          </p:cNvPr>
          <p:cNvSpPr txBox="1"/>
          <p:nvPr/>
        </p:nvSpPr>
        <p:spPr>
          <a:xfrm>
            <a:off x="9900632" y="6230705"/>
            <a:ext cx="1525252" cy="584775"/>
          </a:xfrm>
          <a:prstGeom prst="rect">
            <a:avLst/>
          </a:prstGeom>
          <a:noFill/>
        </p:spPr>
        <p:txBody>
          <a:bodyPr wrap="square" rtlCol="0">
            <a:spAutoFit/>
          </a:bodyPr>
          <a:lstStyle/>
          <a:p>
            <a:pPr algn="just"/>
            <a:r>
              <a:rPr lang="fr-FR" sz="1600" dirty="0" err="1">
                <a:latin typeface="Bahnschrift" panose="020B0502040204020203" pitchFamily="34" charset="0"/>
              </a:rPr>
              <a:t>Php</a:t>
            </a:r>
            <a:endParaRPr lang="fr-FR" sz="1600" dirty="0">
              <a:latin typeface="Bahnschrift" panose="020B0502040204020203" pitchFamily="34" charset="0"/>
            </a:endParaRPr>
          </a:p>
          <a:p>
            <a:pPr algn="just"/>
            <a:endParaRPr lang="fr-FR" sz="1600" dirty="0">
              <a:latin typeface="Bahnschrift" panose="020B0502040204020203" pitchFamily="34" charset="0"/>
            </a:endParaRPr>
          </a:p>
        </p:txBody>
      </p:sp>
      <p:sp>
        <p:nvSpPr>
          <p:cNvPr id="53" name="ZoneTexte 52">
            <a:extLst>
              <a:ext uri="{FF2B5EF4-FFF2-40B4-BE49-F238E27FC236}">
                <a16:creationId xmlns:a16="http://schemas.microsoft.com/office/drawing/2014/main" id="{CC420CC9-B4B5-4B20-81C4-7F6AD469509B}"/>
              </a:ext>
            </a:extLst>
          </p:cNvPr>
          <p:cNvSpPr txBox="1"/>
          <p:nvPr/>
        </p:nvSpPr>
        <p:spPr>
          <a:xfrm>
            <a:off x="9900632" y="5590775"/>
            <a:ext cx="2019560" cy="584776"/>
          </a:xfrm>
          <a:prstGeom prst="rect">
            <a:avLst/>
          </a:prstGeom>
          <a:noFill/>
        </p:spPr>
        <p:txBody>
          <a:bodyPr wrap="square" rtlCol="0">
            <a:spAutoFit/>
          </a:bodyPr>
          <a:lstStyle/>
          <a:p>
            <a:pPr algn="just"/>
            <a:r>
              <a:rPr lang="fr-FR" sz="1600" dirty="0">
                <a:latin typeface="Bahnschrift" panose="020B0502040204020203" pitchFamily="34" charset="0"/>
              </a:rPr>
              <a:t>Sécurisé avec </a:t>
            </a:r>
            <a:r>
              <a:rPr lang="fr-FR" sz="1600" dirty="0" err="1">
                <a:latin typeface="Bahnschrift" panose="020B0502040204020203" pitchFamily="34" charset="0"/>
              </a:rPr>
              <a:t>mdp</a:t>
            </a:r>
            <a:endParaRPr lang="fr-FR" sz="1600" dirty="0">
              <a:latin typeface="Bahnschrift" panose="020B0502040204020203" pitchFamily="34" charset="0"/>
            </a:endParaRPr>
          </a:p>
          <a:p>
            <a:pPr algn="just"/>
            <a:endParaRPr lang="fr-FR" sz="1600" dirty="0">
              <a:latin typeface="Bahnschrift" panose="020B0502040204020203" pitchFamily="34" charset="0"/>
            </a:endParaRPr>
          </a:p>
        </p:txBody>
      </p:sp>
    </p:spTree>
    <p:extLst>
      <p:ext uri="{BB962C8B-B14F-4D97-AF65-F5344CB8AC3E}">
        <p14:creationId xmlns:p14="http://schemas.microsoft.com/office/powerpoint/2010/main" val="44473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 forme 1">
            <a:extLst>
              <a:ext uri="{FF2B5EF4-FFF2-40B4-BE49-F238E27FC236}">
                <a16:creationId xmlns:a16="http://schemas.microsoft.com/office/drawing/2014/main" id="{0C481B50-F1C1-4D92-B368-8C1C284C2359}"/>
              </a:ext>
            </a:extLst>
          </p:cNvPr>
          <p:cNvSpPr/>
          <p:nvPr/>
        </p:nvSpPr>
        <p:spPr>
          <a:xfrm>
            <a:off x="6451811" y="338081"/>
            <a:ext cx="1797519" cy="1191492"/>
          </a:xfrm>
          <a:custGeom>
            <a:avLst/>
            <a:gdLst>
              <a:gd name="connsiteX0" fmla="*/ 0 w 1797519"/>
              <a:gd name="connsiteY0" fmla="*/ 0 h 1191492"/>
              <a:gd name="connsiteX1" fmla="*/ 1201773 w 1797519"/>
              <a:gd name="connsiteY1" fmla="*/ 0 h 1191492"/>
              <a:gd name="connsiteX2" fmla="*/ 1797519 w 1797519"/>
              <a:gd name="connsiteY2" fmla="*/ 595746 h 1191492"/>
              <a:gd name="connsiteX3" fmla="*/ 1797518 w 1797519"/>
              <a:gd name="connsiteY3" fmla="*/ 595746 h 1191492"/>
              <a:gd name="connsiteX4" fmla="*/ 1201772 w 1797519"/>
              <a:gd name="connsiteY4" fmla="*/ 1191492 h 1191492"/>
              <a:gd name="connsiteX5" fmla="*/ 1113355 w 1797519"/>
              <a:gd name="connsiteY5" fmla="*/ 1191492 h 1191492"/>
              <a:gd name="connsiteX6" fmla="*/ 1109359 w 1797519"/>
              <a:gd name="connsiteY6" fmla="*/ 1189567 h 1191492"/>
              <a:gd name="connsiteX7" fmla="*/ 74551 w 1797519"/>
              <a:gd name="connsiteY7" fmla="*/ 154759 h 1191492"/>
              <a:gd name="connsiteX8" fmla="*/ 0 w 1797519"/>
              <a:gd name="connsiteY8"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519" h="1191492">
                <a:moveTo>
                  <a:pt x="0" y="0"/>
                </a:moveTo>
                <a:lnTo>
                  <a:pt x="1201773" y="0"/>
                </a:lnTo>
                <a:cubicBezTo>
                  <a:pt x="1530794" y="0"/>
                  <a:pt x="1797519" y="266725"/>
                  <a:pt x="1797519" y="595746"/>
                </a:cubicBezTo>
                <a:lnTo>
                  <a:pt x="1797518" y="595746"/>
                </a:lnTo>
                <a:cubicBezTo>
                  <a:pt x="1797518" y="924767"/>
                  <a:pt x="1530793" y="1191492"/>
                  <a:pt x="1201772" y="1191492"/>
                </a:cubicBezTo>
                <a:lnTo>
                  <a:pt x="1113355" y="1191492"/>
                </a:lnTo>
                <a:lnTo>
                  <a:pt x="1109359" y="1189567"/>
                </a:lnTo>
                <a:cubicBezTo>
                  <a:pt x="672373" y="952182"/>
                  <a:pt x="311936" y="591745"/>
                  <a:pt x="74551" y="154759"/>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Forme libre : forme 2">
            <a:extLst>
              <a:ext uri="{FF2B5EF4-FFF2-40B4-BE49-F238E27FC236}">
                <a16:creationId xmlns:a16="http://schemas.microsoft.com/office/drawing/2014/main" id="{319B5111-71CC-4E1C-8B18-8CA962D2A370}"/>
              </a:ext>
            </a:extLst>
          </p:cNvPr>
          <p:cNvSpPr/>
          <p:nvPr/>
        </p:nvSpPr>
        <p:spPr>
          <a:xfrm>
            <a:off x="3992521" y="338081"/>
            <a:ext cx="3572645" cy="1191492"/>
          </a:xfrm>
          <a:custGeom>
            <a:avLst/>
            <a:gdLst>
              <a:gd name="connsiteX0" fmla="*/ 595746 w 3572645"/>
              <a:gd name="connsiteY0" fmla="*/ 0 h 1191492"/>
              <a:gd name="connsiteX1" fmla="*/ 2459290 w 3572645"/>
              <a:gd name="connsiteY1" fmla="*/ 0 h 1191492"/>
              <a:gd name="connsiteX2" fmla="*/ 2533841 w 3572645"/>
              <a:gd name="connsiteY2" fmla="*/ 154759 h 1191492"/>
              <a:gd name="connsiteX3" fmla="*/ 3568649 w 3572645"/>
              <a:gd name="connsiteY3" fmla="*/ 1189567 h 1191492"/>
              <a:gd name="connsiteX4" fmla="*/ 3572645 w 3572645"/>
              <a:gd name="connsiteY4" fmla="*/ 1191492 h 1191492"/>
              <a:gd name="connsiteX5" fmla="*/ 595746 w 3572645"/>
              <a:gd name="connsiteY5" fmla="*/ 1191491 h 1191492"/>
              <a:gd name="connsiteX6" fmla="*/ 12103 w 3572645"/>
              <a:gd name="connsiteY6" fmla="*/ 715808 h 1191492"/>
              <a:gd name="connsiteX7" fmla="*/ 0 w 3572645"/>
              <a:gd name="connsiteY7" fmla="*/ 595746 h 1191492"/>
              <a:gd name="connsiteX8" fmla="*/ 12103 w 3572645"/>
              <a:gd name="connsiteY8" fmla="*/ 475683 h 1191492"/>
              <a:gd name="connsiteX9" fmla="*/ 595746 w 3572645"/>
              <a:gd name="connsiteY9"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645" h="1191492">
                <a:moveTo>
                  <a:pt x="595746" y="0"/>
                </a:moveTo>
                <a:lnTo>
                  <a:pt x="2459290" y="0"/>
                </a:lnTo>
                <a:lnTo>
                  <a:pt x="2533841" y="154759"/>
                </a:lnTo>
                <a:cubicBezTo>
                  <a:pt x="2771226" y="591745"/>
                  <a:pt x="3131663" y="952182"/>
                  <a:pt x="3568649" y="1189567"/>
                </a:cubicBezTo>
                <a:lnTo>
                  <a:pt x="3572645" y="1191492"/>
                </a:lnTo>
                <a:lnTo>
                  <a:pt x="595746" y="1191491"/>
                </a:lnTo>
                <a:cubicBezTo>
                  <a:pt x="307853" y="1191491"/>
                  <a:pt x="67655" y="987280"/>
                  <a:pt x="12103" y="715808"/>
                </a:cubicBezTo>
                <a:lnTo>
                  <a:pt x="0" y="595746"/>
                </a:lnTo>
                <a:lnTo>
                  <a:pt x="12103" y="475683"/>
                </a:lnTo>
                <a:cubicBezTo>
                  <a:pt x="67655" y="204212"/>
                  <a:pt x="307853" y="0"/>
                  <a:pt x="595746" y="0"/>
                </a:cubicBez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tx1"/>
                </a:solidFill>
                <a:latin typeface="Bahnschrift" panose="020B0502040204020203" pitchFamily="34" charset="0"/>
              </a:rPr>
              <a:t>             </a:t>
            </a:r>
          </a:p>
          <a:p>
            <a:pPr lvl="1"/>
            <a:r>
              <a:rPr lang="fr-FR" sz="2800" dirty="0">
                <a:solidFill>
                  <a:schemeClr val="tx1"/>
                </a:solidFill>
                <a:latin typeface="Bahnschrift" panose="020B0502040204020203" pitchFamily="34" charset="0"/>
              </a:rPr>
              <a:t>      </a:t>
            </a:r>
            <a:r>
              <a:rPr lang="fr-FR" sz="3200" dirty="0">
                <a:solidFill>
                  <a:schemeClr val="tx1"/>
                </a:solidFill>
                <a:latin typeface="Bahnschrift" panose="020B0502040204020203" pitchFamily="34" charset="0"/>
              </a:rPr>
              <a:t>Projet</a:t>
            </a:r>
            <a:r>
              <a:rPr lang="fr-FR" sz="2800" dirty="0">
                <a:solidFill>
                  <a:schemeClr val="tx1"/>
                </a:solidFill>
                <a:latin typeface="Bahnschrift" panose="020B0502040204020203" pitchFamily="34" charset="0"/>
              </a:rPr>
              <a:t> </a:t>
            </a:r>
            <a:endParaRPr lang="fr-FR" dirty="0">
              <a:solidFill>
                <a:schemeClr val="tx1"/>
              </a:solidFill>
              <a:latin typeface="Bahnschrift" panose="020B0502040204020203" pitchFamily="34" charset="0"/>
            </a:endParaRPr>
          </a:p>
          <a:p>
            <a:pPr algn="ctr"/>
            <a:endParaRPr lang="fr-FR" dirty="0"/>
          </a:p>
        </p:txBody>
      </p:sp>
      <p:sp>
        <p:nvSpPr>
          <p:cNvPr id="5" name="ZoneTexte 4">
            <a:extLst>
              <a:ext uri="{FF2B5EF4-FFF2-40B4-BE49-F238E27FC236}">
                <a16:creationId xmlns:a16="http://schemas.microsoft.com/office/drawing/2014/main" id="{5056B606-192F-49E5-90B0-78B315499884}"/>
              </a:ext>
            </a:extLst>
          </p:cNvPr>
          <p:cNvSpPr txBox="1"/>
          <p:nvPr/>
        </p:nvSpPr>
        <p:spPr>
          <a:xfrm>
            <a:off x="81135" y="2046528"/>
            <a:ext cx="5860705" cy="830997"/>
          </a:xfrm>
          <a:prstGeom prst="rect">
            <a:avLst/>
          </a:prstGeom>
          <a:noFill/>
        </p:spPr>
        <p:txBody>
          <a:bodyPr wrap="square" rtlCol="0">
            <a:spAutoFit/>
          </a:bodyPr>
          <a:lstStyle/>
          <a:p>
            <a:pPr algn="just"/>
            <a:r>
              <a:rPr lang="fr-FR" sz="1600" dirty="0">
                <a:latin typeface="Bahnschrift" panose="020B0502040204020203" pitchFamily="34" charset="0"/>
              </a:rPr>
              <a:t>Pour vérifier l’état d’un service sur mon système, je tape la commande : </a:t>
            </a:r>
          </a:p>
          <a:p>
            <a:pPr algn="just"/>
            <a:r>
              <a:rPr lang="fr-FR" sz="1600" dirty="0">
                <a:latin typeface="Bahnschrift" panose="020B0502040204020203" pitchFamily="34" charset="0"/>
              </a:rPr>
              <a:t> </a:t>
            </a:r>
          </a:p>
        </p:txBody>
      </p:sp>
      <p:pic>
        <p:nvPicPr>
          <p:cNvPr id="7" name="Image 6">
            <a:extLst>
              <a:ext uri="{FF2B5EF4-FFF2-40B4-BE49-F238E27FC236}">
                <a16:creationId xmlns:a16="http://schemas.microsoft.com/office/drawing/2014/main" id="{49A49052-8486-42CA-B0A4-2E990001C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26" y="2727443"/>
            <a:ext cx="3498575" cy="373820"/>
          </a:xfrm>
          <a:prstGeom prst="rect">
            <a:avLst/>
          </a:prstGeom>
        </p:spPr>
      </p:pic>
      <p:sp>
        <p:nvSpPr>
          <p:cNvPr id="8" name="ZoneTexte 7">
            <a:extLst>
              <a:ext uri="{FF2B5EF4-FFF2-40B4-BE49-F238E27FC236}">
                <a16:creationId xmlns:a16="http://schemas.microsoft.com/office/drawing/2014/main" id="{0ACEA3C5-870C-4859-8FB1-4EF6140847E3}"/>
              </a:ext>
            </a:extLst>
          </p:cNvPr>
          <p:cNvSpPr txBox="1"/>
          <p:nvPr/>
        </p:nvSpPr>
        <p:spPr>
          <a:xfrm>
            <a:off x="81135" y="3248727"/>
            <a:ext cx="5860705" cy="830997"/>
          </a:xfrm>
          <a:prstGeom prst="rect">
            <a:avLst/>
          </a:prstGeom>
          <a:noFill/>
        </p:spPr>
        <p:txBody>
          <a:bodyPr wrap="square" rtlCol="0">
            <a:spAutoFit/>
          </a:bodyPr>
          <a:lstStyle/>
          <a:p>
            <a:pPr algn="just"/>
            <a:r>
              <a:rPr lang="fr-FR" sz="1600" dirty="0">
                <a:latin typeface="Bahnschrift" panose="020B0502040204020203" pitchFamily="34" charset="0"/>
              </a:rPr>
              <a:t>Pour arrêter un service en cours d’exécution, je tape la commande :</a:t>
            </a:r>
          </a:p>
          <a:p>
            <a:pPr algn="just"/>
            <a:endParaRPr lang="fr-FR" sz="1600" dirty="0">
              <a:latin typeface="Bahnschrift" panose="020B0502040204020203" pitchFamily="34" charset="0"/>
            </a:endParaRPr>
          </a:p>
        </p:txBody>
      </p:sp>
      <p:pic>
        <p:nvPicPr>
          <p:cNvPr id="10" name="Image 9">
            <a:extLst>
              <a:ext uri="{FF2B5EF4-FFF2-40B4-BE49-F238E27FC236}">
                <a16:creationId xmlns:a16="http://schemas.microsoft.com/office/drawing/2014/main" id="{EEA7DB65-EFAC-4449-AD1E-6E5885DBE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26" y="3889041"/>
            <a:ext cx="4455293" cy="342715"/>
          </a:xfrm>
          <a:prstGeom prst="rect">
            <a:avLst/>
          </a:prstGeom>
        </p:spPr>
      </p:pic>
      <p:sp>
        <p:nvSpPr>
          <p:cNvPr id="12" name="ZoneTexte 11">
            <a:extLst>
              <a:ext uri="{FF2B5EF4-FFF2-40B4-BE49-F238E27FC236}">
                <a16:creationId xmlns:a16="http://schemas.microsoft.com/office/drawing/2014/main" id="{DB29DDFD-5EB5-4D0A-9E1A-3DB5AA372C86}"/>
              </a:ext>
            </a:extLst>
          </p:cNvPr>
          <p:cNvSpPr txBox="1"/>
          <p:nvPr/>
        </p:nvSpPr>
        <p:spPr>
          <a:xfrm>
            <a:off x="0" y="4349165"/>
            <a:ext cx="5860705" cy="1077218"/>
          </a:xfrm>
          <a:prstGeom prst="rect">
            <a:avLst/>
          </a:prstGeom>
          <a:noFill/>
        </p:spPr>
        <p:txBody>
          <a:bodyPr wrap="square" rtlCol="0">
            <a:spAutoFit/>
          </a:bodyPr>
          <a:lstStyle/>
          <a:p>
            <a:pPr algn="just"/>
            <a:r>
              <a:rPr lang="fr-FR" sz="1600" dirty="0">
                <a:latin typeface="Bahnschrift" panose="020B0502040204020203" pitchFamily="34" charset="0"/>
              </a:rPr>
              <a:t>Pour redémarrer un service en cours d’exécution, je tape la </a:t>
            </a:r>
            <a:r>
              <a:rPr lang="fr-FR" sz="1600" dirty="0" err="1">
                <a:latin typeface="Bahnschrift" panose="020B0502040204020203" pitchFamily="34" charset="0"/>
              </a:rPr>
              <a:t>commade</a:t>
            </a:r>
            <a:r>
              <a:rPr lang="fr-FR" sz="1600" dirty="0">
                <a:latin typeface="Bahnschrift" panose="020B0502040204020203" pitchFamily="34" charset="0"/>
              </a:rPr>
              <a:t>  :</a:t>
            </a:r>
          </a:p>
          <a:p>
            <a:pPr algn="just"/>
            <a:endParaRPr lang="fr-FR" sz="1600" dirty="0">
              <a:latin typeface="Bahnschrift" panose="020B0502040204020203" pitchFamily="34" charset="0"/>
            </a:endParaRPr>
          </a:p>
          <a:p>
            <a:pPr algn="just"/>
            <a:endParaRPr lang="fr-FR" sz="1600" dirty="0">
              <a:latin typeface="Bahnschrift" panose="020B0502040204020203" pitchFamily="34" charset="0"/>
            </a:endParaRPr>
          </a:p>
        </p:txBody>
      </p:sp>
      <p:pic>
        <p:nvPicPr>
          <p:cNvPr id="14" name="Image 13">
            <a:extLst>
              <a:ext uri="{FF2B5EF4-FFF2-40B4-BE49-F238E27FC236}">
                <a16:creationId xmlns:a16="http://schemas.microsoft.com/office/drawing/2014/main" id="{C3671F97-2165-4D4A-BA55-69367AEB6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26" y="4914371"/>
            <a:ext cx="3724795" cy="352474"/>
          </a:xfrm>
          <a:prstGeom prst="rect">
            <a:avLst/>
          </a:prstGeom>
        </p:spPr>
      </p:pic>
      <p:sp>
        <p:nvSpPr>
          <p:cNvPr id="15" name="ZoneTexte 14">
            <a:extLst>
              <a:ext uri="{FF2B5EF4-FFF2-40B4-BE49-F238E27FC236}">
                <a16:creationId xmlns:a16="http://schemas.microsoft.com/office/drawing/2014/main" id="{82A7C721-4205-44EA-BD92-1A27EC5BEB69}"/>
              </a:ext>
            </a:extLst>
          </p:cNvPr>
          <p:cNvSpPr txBox="1"/>
          <p:nvPr/>
        </p:nvSpPr>
        <p:spPr>
          <a:xfrm>
            <a:off x="6132514" y="2081123"/>
            <a:ext cx="5860705" cy="338554"/>
          </a:xfrm>
          <a:prstGeom prst="rect">
            <a:avLst/>
          </a:prstGeom>
          <a:noFill/>
        </p:spPr>
        <p:txBody>
          <a:bodyPr wrap="square" rtlCol="0">
            <a:spAutoFit/>
          </a:bodyPr>
          <a:lstStyle/>
          <a:p>
            <a:pPr algn="just"/>
            <a:r>
              <a:rPr lang="fr-FR" sz="1600" dirty="0">
                <a:latin typeface="Bahnschrift" panose="020B0502040204020203" pitchFamily="34" charset="0"/>
              </a:rPr>
              <a:t>Si l’outil tourne correctement, cela sera afficher</a:t>
            </a:r>
          </a:p>
        </p:txBody>
      </p:sp>
      <p:pic>
        <p:nvPicPr>
          <p:cNvPr id="19" name="Image 18">
            <a:extLst>
              <a:ext uri="{FF2B5EF4-FFF2-40B4-BE49-F238E27FC236}">
                <a16:creationId xmlns:a16="http://schemas.microsoft.com/office/drawing/2014/main" id="{746F9BF1-EB9D-4F9B-BDBB-D834A43F8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496621"/>
            <a:ext cx="6010332" cy="1064967"/>
          </a:xfrm>
          <a:prstGeom prst="rect">
            <a:avLst/>
          </a:prstGeom>
        </p:spPr>
      </p:pic>
      <p:sp>
        <p:nvSpPr>
          <p:cNvPr id="20" name="ZoneTexte 19">
            <a:extLst>
              <a:ext uri="{FF2B5EF4-FFF2-40B4-BE49-F238E27FC236}">
                <a16:creationId xmlns:a16="http://schemas.microsoft.com/office/drawing/2014/main" id="{4D5FBE6B-8D83-40F6-BE1E-AD852154E505}"/>
              </a:ext>
            </a:extLst>
          </p:cNvPr>
          <p:cNvSpPr txBox="1"/>
          <p:nvPr/>
        </p:nvSpPr>
        <p:spPr>
          <a:xfrm>
            <a:off x="6059488" y="3664226"/>
            <a:ext cx="5860705" cy="338554"/>
          </a:xfrm>
          <a:prstGeom prst="rect">
            <a:avLst/>
          </a:prstGeom>
          <a:noFill/>
        </p:spPr>
        <p:txBody>
          <a:bodyPr wrap="square" rtlCol="0">
            <a:spAutoFit/>
          </a:bodyPr>
          <a:lstStyle/>
          <a:p>
            <a:pPr algn="just"/>
            <a:r>
              <a:rPr lang="fr-FR" sz="1600" dirty="0">
                <a:latin typeface="Bahnschrift" panose="020B0502040204020203" pitchFamily="34" charset="0"/>
              </a:rPr>
              <a:t>Si l’outil ne fonctionne pas correctement, cela sera afficher</a:t>
            </a:r>
          </a:p>
        </p:txBody>
      </p:sp>
      <p:pic>
        <p:nvPicPr>
          <p:cNvPr id="22" name="Image 21">
            <a:extLst>
              <a:ext uri="{FF2B5EF4-FFF2-40B4-BE49-F238E27FC236}">
                <a16:creationId xmlns:a16="http://schemas.microsoft.com/office/drawing/2014/main" id="{F19F7F84-A669-49D4-8222-21B8CCF3D9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020050"/>
            <a:ext cx="5057739" cy="1469672"/>
          </a:xfrm>
          <a:prstGeom prst="rect">
            <a:avLst/>
          </a:prstGeom>
        </p:spPr>
      </p:pic>
      <p:sp>
        <p:nvSpPr>
          <p:cNvPr id="23" name="ZoneTexte 22">
            <a:extLst>
              <a:ext uri="{FF2B5EF4-FFF2-40B4-BE49-F238E27FC236}">
                <a16:creationId xmlns:a16="http://schemas.microsoft.com/office/drawing/2014/main" id="{0912AC84-DCE2-4AF9-A37C-055D259C560F}"/>
              </a:ext>
            </a:extLst>
          </p:cNvPr>
          <p:cNvSpPr txBox="1"/>
          <p:nvPr/>
        </p:nvSpPr>
        <p:spPr>
          <a:xfrm>
            <a:off x="6059486" y="5564585"/>
            <a:ext cx="5860705" cy="584775"/>
          </a:xfrm>
          <a:prstGeom prst="rect">
            <a:avLst/>
          </a:prstGeom>
          <a:noFill/>
        </p:spPr>
        <p:txBody>
          <a:bodyPr wrap="square" rtlCol="0">
            <a:spAutoFit/>
          </a:bodyPr>
          <a:lstStyle/>
          <a:p>
            <a:pPr algn="just"/>
            <a:r>
              <a:rPr lang="fr-FR" sz="1600" dirty="0">
                <a:latin typeface="Bahnschrift" panose="020B0502040204020203" pitchFamily="34" charset="0"/>
              </a:rPr>
              <a:t>Dans ce cas, il faut aller vérifier dans les logs ce qu’il ne va pas, pour ceci je tape la commande suivante :</a:t>
            </a:r>
          </a:p>
        </p:txBody>
      </p:sp>
      <p:sp>
        <p:nvSpPr>
          <p:cNvPr id="24" name="ZoneTexte 23">
            <a:extLst>
              <a:ext uri="{FF2B5EF4-FFF2-40B4-BE49-F238E27FC236}">
                <a16:creationId xmlns:a16="http://schemas.microsoft.com/office/drawing/2014/main" id="{B4A6AA47-ABD2-4AD5-987E-2C5F3FC13382}"/>
              </a:ext>
            </a:extLst>
          </p:cNvPr>
          <p:cNvSpPr txBox="1"/>
          <p:nvPr/>
        </p:nvSpPr>
        <p:spPr>
          <a:xfrm>
            <a:off x="0" y="5452980"/>
            <a:ext cx="5860705" cy="1077218"/>
          </a:xfrm>
          <a:prstGeom prst="rect">
            <a:avLst/>
          </a:prstGeom>
          <a:noFill/>
        </p:spPr>
        <p:txBody>
          <a:bodyPr wrap="square" rtlCol="0">
            <a:spAutoFit/>
          </a:bodyPr>
          <a:lstStyle/>
          <a:p>
            <a:pPr algn="just"/>
            <a:r>
              <a:rPr lang="fr-FR" sz="1600" dirty="0">
                <a:latin typeface="Bahnschrift" panose="020B0502040204020203" pitchFamily="34" charset="0"/>
              </a:rPr>
              <a:t>Si le service est en capacité de recharger ses fichiers sans redémarrage, je tape la commande suivante :</a:t>
            </a:r>
          </a:p>
          <a:p>
            <a:pPr algn="just"/>
            <a:endParaRPr lang="fr-FR" sz="1600" dirty="0">
              <a:latin typeface="Bahnschrift" panose="020B0502040204020203" pitchFamily="34" charset="0"/>
            </a:endParaRPr>
          </a:p>
          <a:p>
            <a:pPr algn="just"/>
            <a:endParaRPr lang="fr-FR" sz="1600" dirty="0">
              <a:latin typeface="Bahnschrift" panose="020B0502040204020203" pitchFamily="34" charset="0"/>
            </a:endParaRPr>
          </a:p>
        </p:txBody>
      </p:sp>
      <p:pic>
        <p:nvPicPr>
          <p:cNvPr id="27" name="Image 26">
            <a:extLst>
              <a:ext uri="{FF2B5EF4-FFF2-40B4-BE49-F238E27FC236}">
                <a16:creationId xmlns:a16="http://schemas.microsoft.com/office/drawing/2014/main" id="{41CE823A-39BB-43F3-836A-7AB89F87EA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809" y="6103232"/>
            <a:ext cx="3943900" cy="371527"/>
          </a:xfrm>
          <a:prstGeom prst="rect">
            <a:avLst/>
          </a:prstGeom>
        </p:spPr>
      </p:pic>
      <p:pic>
        <p:nvPicPr>
          <p:cNvPr id="29" name="Image 28">
            <a:extLst>
              <a:ext uri="{FF2B5EF4-FFF2-40B4-BE49-F238E27FC236}">
                <a16:creationId xmlns:a16="http://schemas.microsoft.com/office/drawing/2014/main" id="{1C415A92-9BCB-4C51-B528-D8A3198559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6489" y="4670231"/>
            <a:ext cx="724460" cy="181115"/>
          </a:xfrm>
          <a:prstGeom prst="rect">
            <a:avLst/>
          </a:prstGeom>
        </p:spPr>
      </p:pic>
      <p:pic>
        <p:nvPicPr>
          <p:cNvPr id="31" name="Image 30">
            <a:extLst>
              <a:ext uri="{FF2B5EF4-FFF2-40B4-BE49-F238E27FC236}">
                <a16:creationId xmlns:a16="http://schemas.microsoft.com/office/drawing/2014/main" id="{B65BA070-E694-4829-BB69-946306107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5821" y="3573867"/>
            <a:ext cx="452248" cy="213562"/>
          </a:xfrm>
          <a:prstGeom prst="rect">
            <a:avLst/>
          </a:prstGeom>
        </p:spPr>
      </p:pic>
      <p:pic>
        <p:nvPicPr>
          <p:cNvPr id="35" name="Image 34">
            <a:extLst>
              <a:ext uri="{FF2B5EF4-FFF2-40B4-BE49-F238E27FC236}">
                <a16:creationId xmlns:a16="http://schemas.microsoft.com/office/drawing/2014/main" id="{F094A91D-6380-4A07-B61C-82B1119FCE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55465" y="5754038"/>
            <a:ext cx="748728" cy="240159"/>
          </a:xfrm>
          <a:prstGeom prst="rect">
            <a:avLst/>
          </a:prstGeom>
        </p:spPr>
      </p:pic>
      <p:pic>
        <p:nvPicPr>
          <p:cNvPr id="37" name="Image 36">
            <a:extLst>
              <a:ext uri="{FF2B5EF4-FFF2-40B4-BE49-F238E27FC236}">
                <a16:creationId xmlns:a16="http://schemas.microsoft.com/office/drawing/2014/main" id="{CF2B45AE-C932-40B3-AAE7-7690A81F9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4889" y="6202840"/>
            <a:ext cx="6001443" cy="297993"/>
          </a:xfrm>
          <a:prstGeom prst="rect">
            <a:avLst/>
          </a:prstGeom>
        </p:spPr>
      </p:pic>
      <p:sp>
        <p:nvSpPr>
          <p:cNvPr id="38" name="ZoneTexte 37">
            <a:extLst>
              <a:ext uri="{FF2B5EF4-FFF2-40B4-BE49-F238E27FC236}">
                <a16:creationId xmlns:a16="http://schemas.microsoft.com/office/drawing/2014/main" id="{2C169325-DDF4-4CA1-847F-E56E49344555}"/>
              </a:ext>
            </a:extLst>
          </p:cNvPr>
          <p:cNvSpPr txBox="1"/>
          <p:nvPr/>
        </p:nvSpPr>
        <p:spPr>
          <a:xfrm>
            <a:off x="81135" y="1605293"/>
            <a:ext cx="5328858" cy="400110"/>
          </a:xfrm>
          <a:prstGeom prst="rect">
            <a:avLst/>
          </a:prstGeom>
          <a:noFill/>
        </p:spPr>
        <p:txBody>
          <a:bodyPr wrap="square" rtlCol="0">
            <a:spAutoFit/>
          </a:bodyPr>
          <a:lstStyle/>
          <a:p>
            <a:r>
              <a:rPr lang="fr-FR" sz="2000" u="sng" dirty="0">
                <a:latin typeface="Bahnschrift" panose="020B0502040204020203" pitchFamily="34" charset="0"/>
              </a:rPr>
              <a:t>Commande </a:t>
            </a:r>
            <a:r>
              <a:rPr lang="fr-FR" sz="2000" u="sng" dirty="0" err="1">
                <a:latin typeface="Bahnschrift" panose="020B0502040204020203" pitchFamily="34" charset="0"/>
              </a:rPr>
              <a:t>Systemctl</a:t>
            </a:r>
            <a:endParaRPr lang="fr-FR" sz="2000" u="sng" dirty="0">
              <a:latin typeface="Bahnschrift" panose="020B0502040204020203" pitchFamily="34" charset="0"/>
            </a:endParaRPr>
          </a:p>
        </p:txBody>
      </p:sp>
      <p:pic>
        <p:nvPicPr>
          <p:cNvPr id="6" name="Image 5">
            <a:extLst>
              <a:ext uri="{FF2B5EF4-FFF2-40B4-BE49-F238E27FC236}">
                <a16:creationId xmlns:a16="http://schemas.microsoft.com/office/drawing/2014/main" id="{BE98F928-CBEE-4703-8E5A-A5A1EBE648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8601" y="2376024"/>
            <a:ext cx="635950" cy="191881"/>
          </a:xfrm>
          <a:prstGeom prst="rect">
            <a:avLst/>
          </a:prstGeom>
        </p:spPr>
      </p:pic>
    </p:spTree>
    <p:extLst>
      <p:ext uri="{BB962C8B-B14F-4D97-AF65-F5344CB8AC3E}">
        <p14:creationId xmlns:p14="http://schemas.microsoft.com/office/powerpoint/2010/main" val="2513254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 forme 1">
            <a:extLst>
              <a:ext uri="{FF2B5EF4-FFF2-40B4-BE49-F238E27FC236}">
                <a16:creationId xmlns:a16="http://schemas.microsoft.com/office/drawing/2014/main" id="{77864877-38D9-4577-904E-9AE139E98E05}"/>
              </a:ext>
            </a:extLst>
          </p:cNvPr>
          <p:cNvSpPr/>
          <p:nvPr/>
        </p:nvSpPr>
        <p:spPr>
          <a:xfrm>
            <a:off x="6451811" y="338081"/>
            <a:ext cx="1797519" cy="1191492"/>
          </a:xfrm>
          <a:custGeom>
            <a:avLst/>
            <a:gdLst>
              <a:gd name="connsiteX0" fmla="*/ 0 w 1797519"/>
              <a:gd name="connsiteY0" fmla="*/ 0 h 1191492"/>
              <a:gd name="connsiteX1" fmla="*/ 1201773 w 1797519"/>
              <a:gd name="connsiteY1" fmla="*/ 0 h 1191492"/>
              <a:gd name="connsiteX2" fmla="*/ 1797519 w 1797519"/>
              <a:gd name="connsiteY2" fmla="*/ 595746 h 1191492"/>
              <a:gd name="connsiteX3" fmla="*/ 1797518 w 1797519"/>
              <a:gd name="connsiteY3" fmla="*/ 595746 h 1191492"/>
              <a:gd name="connsiteX4" fmla="*/ 1201772 w 1797519"/>
              <a:gd name="connsiteY4" fmla="*/ 1191492 h 1191492"/>
              <a:gd name="connsiteX5" fmla="*/ 1113355 w 1797519"/>
              <a:gd name="connsiteY5" fmla="*/ 1191492 h 1191492"/>
              <a:gd name="connsiteX6" fmla="*/ 1109359 w 1797519"/>
              <a:gd name="connsiteY6" fmla="*/ 1189567 h 1191492"/>
              <a:gd name="connsiteX7" fmla="*/ 74551 w 1797519"/>
              <a:gd name="connsiteY7" fmla="*/ 154759 h 1191492"/>
              <a:gd name="connsiteX8" fmla="*/ 0 w 1797519"/>
              <a:gd name="connsiteY8"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7519" h="1191492">
                <a:moveTo>
                  <a:pt x="0" y="0"/>
                </a:moveTo>
                <a:lnTo>
                  <a:pt x="1201773" y="0"/>
                </a:lnTo>
                <a:cubicBezTo>
                  <a:pt x="1530794" y="0"/>
                  <a:pt x="1797519" y="266725"/>
                  <a:pt x="1797519" y="595746"/>
                </a:cubicBezTo>
                <a:lnTo>
                  <a:pt x="1797518" y="595746"/>
                </a:lnTo>
                <a:cubicBezTo>
                  <a:pt x="1797518" y="924767"/>
                  <a:pt x="1530793" y="1191492"/>
                  <a:pt x="1201772" y="1191492"/>
                </a:cubicBezTo>
                <a:lnTo>
                  <a:pt x="1113355" y="1191492"/>
                </a:lnTo>
                <a:lnTo>
                  <a:pt x="1109359" y="1189567"/>
                </a:lnTo>
                <a:cubicBezTo>
                  <a:pt x="672373" y="952182"/>
                  <a:pt x="311936" y="591745"/>
                  <a:pt x="74551" y="154759"/>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Forme libre : forme 2">
            <a:extLst>
              <a:ext uri="{FF2B5EF4-FFF2-40B4-BE49-F238E27FC236}">
                <a16:creationId xmlns:a16="http://schemas.microsoft.com/office/drawing/2014/main" id="{AF626938-8D82-4651-8B70-D49DB50AC7FA}"/>
              </a:ext>
            </a:extLst>
          </p:cNvPr>
          <p:cNvSpPr/>
          <p:nvPr/>
        </p:nvSpPr>
        <p:spPr>
          <a:xfrm>
            <a:off x="3992521" y="338081"/>
            <a:ext cx="3572645" cy="1191492"/>
          </a:xfrm>
          <a:custGeom>
            <a:avLst/>
            <a:gdLst>
              <a:gd name="connsiteX0" fmla="*/ 595746 w 3572645"/>
              <a:gd name="connsiteY0" fmla="*/ 0 h 1191492"/>
              <a:gd name="connsiteX1" fmla="*/ 2459290 w 3572645"/>
              <a:gd name="connsiteY1" fmla="*/ 0 h 1191492"/>
              <a:gd name="connsiteX2" fmla="*/ 2533841 w 3572645"/>
              <a:gd name="connsiteY2" fmla="*/ 154759 h 1191492"/>
              <a:gd name="connsiteX3" fmla="*/ 3568649 w 3572645"/>
              <a:gd name="connsiteY3" fmla="*/ 1189567 h 1191492"/>
              <a:gd name="connsiteX4" fmla="*/ 3572645 w 3572645"/>
              <a:gd name="connsiteY4" fmla="*/ 1191492 h 1191492"/>
              <a:gd name="connsiteX5" fmla="*/ 595746 w 3572645"/>
              <a:gd name="connsiteY5" fmla="*/ 1191491 h 1191492"/>
              <a:gd name="connsiteX6" fmla="*/ 12103 w 3572645"/>
              <a:gd name="connsiteY6" fmla="*/ 715808 h 1191492"/>
              <a:gd name="connsiteX7" fmla="*/ 0 w 3572645"/>
              <a:gd name="connsiteY7" fmla="*/ 595746 h 1191492"/>
              <a:gd name="connsiteX8" fmla="*/ 12103 w 3572645"/>
              <a:gd name="connsiteY8" fmla="*/ 475683 h 1191492"/>
              <a:gd name="connsiteX9" fmla="*/ 595746 w 3572645"/>
              <a:gd name="connsiteY9" fmla="*/ 0 h 119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645" h="1191492">
                <a:moveTo>
                  <a:pt x="595746" y="0"/>
                </a:moveTo>
                <a:lnTo>
                  <a:pt x="2459290" y="0"/>
                </a:lnTo>
                <a:lnTo>
                  <a:pt x="2533841" y="154759"/>
                </a:lnTo>
                <a:cubicBezTo>
                  <a:pt x="2771226" y="591745"/>
                  <a:pt x="3131663" y="952182"/>
                  <a:pt x="3568649" y="1189567"/>
                </a:cubicBezTo>
                <a:lnTo>
                  <a:pt x="3572645" y="1191492"/>
                </a:lnTo>
                <a:lnTo>
                  <a:pt x="595746" y="1191491"/>
                </a:lnTo>
                <a:cubicBezTo>
                  <a:pt x="307853" y="1191491"/>
                  <a:pt x="67655" y="987280"/>
                  <a:pt x="12103" y="715808"/>
                </a:cubicBezTo>
                <a:lnTo>
                  <a:pt x="0" y="595746"/>
                </a:lnTo>
                <a:lnTo>
                  <a:pt x="12103" y="475683"/>
                </a:lnTo>
                <a:cubicBezTo>
                  <a:pt x="67655" y="204212"/>
                  <a:pt x="307853" y="0"/>
                  <a:pt x="595746" y="0"/>
                </a:cubicBezTo>
                <a:close/>
              </a:path>
            </a:pathLst>
          </a:custGeom>
          <a:gradFill>
            <a:gsLst>
              <a:gs pos="0">
                <a:schemeClr val="bg1"/>
              </a:gs>
              <a:gs pos="100000">
                <a:schemeClr val="bg1">
                  <a:lumMod val="75000"/>
                </a:schemeClr>
              </a:gs>
            </a:gsLst>
            <a:lin ang="5400000" scaled="1"/>
          </a:gradFill>
          <a:ln>
            <a:noFill/>
          </a:ln>
          <a:effectLst>
            <a:outerShdw blurRad="279400" dir="5400000" algn="ctr" rotWithShape="0">
              <a:srgbClr val="000000">
                <a:alpha val="5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2000" dirty="0">
                <a:solidFill>
                  <a:schemeClr val="tx1"/>
                </a:solidFill>
                <a:latin typeface="Bahnschrift" panose="020B0502040204020203" pitchFamily="34" charset="0"/>
              </a:rPr>
              <a:t>             </a:t>
            </a:r>
          </a:p>
          <a:p>
            <a:pPr lvl="1"/>
            <a:r>
              <a:rPr lang="fr-FR" sz="3200" dirty="0">
                <a:solidFill>
                  <a:schemeClr val="tx1"/>
                </a:solidFill>
                <a:latin typeface="Bahnschrift" panose="020B0502040204020203" pitchFamily="34" charset="0"/>
              </a:rPr>
              <a:t>    Projet </a:t>
            </a:r>
          </a:p>
          <a:p>
            <a:pPr algn="ctr"/>
            <a:endParaRPr lang="fr-FR" dirty="0"/>
          </a:p>
        </p:txBody>
      </p:sp>
      <p:sp>
        <p:nvSpPr>
          <p:cNvPr id="5" name="ZoneTexte 4">
            <a:extLst>
              <a:ext uri="{FF2B5EF4-FFF2-40B4-BE49-F238E27FC236}">
                <a16:creationId xmlns:a16="http://schemas.microsoft.com/office/drawing/2014/main" id="{03574E5C-46CB-4537-9C58-61909435774B}"/>
              </a:ext>
            </a:extLst>
          </p:cNvPr>
          <p:cNvSpPr txBox="1"/>
          <p:nvPr/>
        </p:nvSpPr>
        <p:spPr>
          <a:xfrm>
            <a:off x="198783" y="2081123"/>
            <a:ext cx="5860705" cy="1323439"/>
          </a:xfrm>
          <a:prstGeom prst="rect">
            <a:avLst/>
          </a:prstGeom>
          <a:noFill/>
        </p:spPr>
        <p:txBody>
          <a:bodyPr wrap="square" rtlCol="0">
            <a:spAutoFit/>
          </a:bodyPr>
          <a:lstStyle/>
          <a:p>
            <a:pPr algn="just"/>
            <a:r>
              <a:rPr lang="fr-FR" sz="1600" dirty="0">
                <a:latin typeface="Bahnschrift" panose="020B0502040204020203" pitchFamily="34" charset="0"/>
              </a:rPr>
              <a:t>Le fichier </a:t>
            </a:r>
            <a:r>
              <a:rPr lang="fr-FR" sz="1600" dirty="0" err="1">
                <a:latin typeface="Bahnschrift" panose="020B0502040204020203" pitchFamily="34" charset="0"/>
              </a:rPr>
              <a:t>Telegraf.conf</a:t>
            </a:r>
            <a:r>
              <a:rPr lang="fr-FR" sz="1600" dirty="0">
                <a:latin typeface="Bahnschrift" panose="020B0502040204020203" pitchFamily="34" charset="0"/>
              </a:rPr>
              <a:t> était </a:t>
            </a:r>
            <a:r>
              <a:rPr lang="fr-FR" sz="1600" dirty="0" err="1">
                <a:latin typeface="Bahnschrift" panose="020B0502040204020203" pitchFamily="34" charset="0"/>
              </a:rPr>
              <a:t>ilisible</a:t>
            </a:r>
            <a:r>
              <a:rPr lang="fr-FR" sz="1600" dirty="0">
                <a:latin typeface="Bahnschrift" panose="020B0502040204020203" pitchFamily="34" charset="0"/>
              </a:rPr>
              <a:t>, avec tous les plugins.</a:t>
            </a:r>
          </a:p>
          <a:p>
            <a:pPr algn="just"/>
            <a:r>
              <a:rPr lang="fr-FR" sz="1600" dirty="0">
                <a:latin typeface="Bahnschrift" panose="020B0502040204020203" pitchFamily="34" charset="0"/>
              </a:rPr>
              <a:t>J’ai donc splitté le fichier, et créé des fichiers « inputs </a:t>
            </a:r>
            <a:r>
              <a:rPr lang="fr-FR" sz="1600" dirty="0" err="1">
                <a:latin typeface="Bahnschrift" panose="020B0502040204020203" pitchFamily="34" charset="0"/>
              </a:rPr>
              <a:t>nomduplugindans</a:t>
            </a:r>
            <a:r>
              <a:rPr lang="fr-FR" sz="1600" dirty="0">
                <a:latin typeface="Bahnschrift" panose="020B0502040204020203" pitchFamily="34" charset="0"/>
              </a:rPr>
              <a:t> le répertoire </a:t>
            </a:r>
            <a:r>
              <a:rPr lang="fr-FR" sz="1600" dirty="0" err="1">
                <a:latin typeface="Bahnschrift" panose="020B0502040204020203" pitchFamily="34" charset="0"/>
              </a:rPr>
              <a:t>telegraf.d</a:t>
            </a:r>
            <a:r>
              <a:rPr lang="fr-FR" sz="1600" dirty="0">
                <a:latin typeface="Bahnschrift" panose="020B0502040204020203" pitchFamily="34" charset="0"/>
              </a:rPr>
              <a:t>. Ceci va permettre aux futures personnes qui vont utiliser mon projet d’activé ou désactivé les plugins qu’ils souhaitent assez facilement.</a:t>
            </a:r>
          </a:p>
        </p:txBody>
      </p:sp>
      <p:pic>
        <p:nvPicPr>
          <p:cNvPr id="7" name="Image 6">
            <a:extLst>
              <a:ext uri="{FF2B5EF4-FFF2-40B4-BE49-F238E27FC236}">
                <a16:creationId xmlns:a16="http://schemas.microsoft.com/office/drawing/2014/main" id="{3E8FA401-AE16-405A-B162-49A5ADF40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3" y="3453439"/>
            <a:ext cx="4227443" cy="3307940"/>
          </a:xfrm>
          <a:prstGeom prst="rect">
            <a:avLst/>
          </a:prstGeom>
        </p:spPr>
      </p:pic>
      <p:sp>
        <p:nvSpPr>
          <p:cNvPr id="8" name="ZoneTexte 7">
            <a:extLst>
              <a:ext uri="{FF2B5EF4-FFF2-40B4-BE49-F238E27FC236}">
                <a16:creationId xmlns:a16="http://schemas.microsoft.com/office/drawing/2014/main" id="{EF8058A0-8C6D-43E6-833C-C51417972568}"/>
              </a:ext>
            </a:extLst>
          </p:cNvPr>
          <p:cNvSpPr txBox="1"/>
          <p:nvPr/>
        </p:nvSpPr>
        <p:spPr>
          <a:xfrm>
            <a:off x="4435761" y="3783969"/>
            <a:ext cx="1660239" cy="1815882"/>
          </a:xfrm>
          <a:prstGeom prst="rect">
            <a:avLst/>
          </a:prstGeom>
          <a:noFill/>
        </p:spPr>
        <p:txBody>
          <a:bodyPr wrap="square" rtlCol="0">
            <a:spAutoFit/>
          </a:bodyPr>
          <a:lstStyle/>
          <a:p>
            <a:pPr algn="just"/>
            <a:r>
              <a:rPr lang="fr-FR" sz="1600" dirty="0">
                <a:latin typeface="Bahnschrift" panose="020B0502040204020203" pitchFamily="34" charset="0"/>
              </a:rPr>
              <a:t>Pour activer un plugin, il suffit de rentrer dans le fichier avec un VI, et de décommenter le plugin</a:t>
            </a:r>
          </a:p>
        </p:txBody>
      </p:sp>
      <p:sp>
        <p:nvSpPr>
          <p:cNvPr id="9" name="ZoneTexte 8">
            <a:extLst>
              <a:ext uri="{FF2B5EF4-FFF2-40B4-BE49-F238E27FC236}">
                <a16:creationId xmlns:a16="http://schemas.microsoft.com/office/drawing/2014/main" id="{5B04D546-02DD-4AA9-8471-ADAE7588D230}"/>
              </a:ext>
            </a:extLst>
          </p:cNvPr>
          <p:cNvSpPr txBox="1"/>
          <p:nvPr/>
        </p:nvSpPr>
        <p:spPr>
          <a:xfrm>
            <a:off x="329820" y="1605293"/>
            <a:ext cx="5328858" cy="400110"/>
          </a:xfrm>
          <a:prstGeom prst="rect">
            <a:avLst/>
          </a:prstGeom>
          <a:noFill/>
        </p:spPr>
        <p:txBody>
          <a:bodyPr wrap="square" rtlCol="0">
            <a:spAutoFit/>
          </a:bodyPr>
          <a:lstStyle/>
          <a:p>
            <a:r>
              <a:rPr lang="fr-FR" sz="2000" u="sng" dirty="0" err="1">
                <a:latin typeface="Bahnschrift" panose="020B0502040204020203" pitchFamily="34" charset="0"/>
              </a:rPr>
              <a:t>Telegraf.conf</a:t>
            </a:r>
            <a:endParaRPr lang="fr-FR" sz="2000" u="sng" dirty="0">
              <a:latin typeface="Bahnschrift" panose="020B0502040204020203" pitchFamily="34" charset="0"/>
            </a:endParaRPr>
          </a:p>
        </p:txBody>
      </p:sp>
      <p:sp>
        <p:nvSpPr>
          <p:cNvPr id="10" name="ZoneTexte 9">
            <a:extLst>
              <a:ext uri="{FF2B5EF4-FFF2-40B4-BE49-F238E27FC236}">
                <a16:creationId xmlns:a16="http://schemas.microsoft.com/office/drawing/2014/main" id="{9047985F-9EE5-400F-801B-7FC81CADA01C}"/>
              </a:ext>
            </a:extLst>
          </p:cNvPr>
          <p:cNvSpPr txBox="1"/>
          <p:nvPr/>
        </p:nvSpPr>
        <p:spPr>
          <a:xfrm>
            <a:off x="6132514" y="1681013"/>
            <a:ext cx="5328858" cy="400110"/>
          </a:xfrm>
          <a:prstGeom prst="rect">
            <a:avLst/>
          </a:prstGeom>
          <a:noFill/>
        </p:spPr>
        <p:txBody>
          <a:bodyPr wrap="square" rtlCol="0">
            <a:spAutoFit/>
          </a:bodyPr>
          <a:lstStyle/>
          <a:p>
            <a:r>
              <a:rPr lang="fr-FR" sz="2000" u="sng" dirty="0" err="1">
                <a:latin typeface="Bahnschrift" panose="020B0502040204020203" pitchFamily="34" charset="0"/>
              </a:rPr>
              <a:t>output.prometheus_client</a:t>
            </a:r>
            <a:endParaRPr lang="fr-FR" sz="2000" u="sng" dirty="0">
              <a:latin typeface="Bahnschrift" panose="020B0502040204020203" pitchFamily="34" charset="0"/>
            </a:endParaRPr>
          </a:p>
        </p:txBody>
      </p:sp>
      <p:pic>
        <p:nvPicPr>
          <p:cNvPr id="14" name="Image 13">
            <a:extLst>
              <a:ext uri="{FF2B5EF4-FFF2-40B4-BE49-F238E27FC236}">
                <a16:creationId xmlns:a16="http://schemas.microsoft.com/office/drawing/2014/main" id="{D2905CD3-FB7C-4799-A1B3-2396E2356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354" y="3158341"/>
            <a:ext cx="4635263" cy="3497439"/>
          </a:xfrm>
          <a:prstGeom prst="rect">
            <a:avLst/>
          </a:prstGeom>
        </p:spPr>
      </p:pic>
      <p:sp>
        <p:nvSpPr>
          <p:cNvPr id="15" name="ZoneTexte 14">
            <a:extLst>
              <a:ext uri="{FF2B5EF4-FFF2-40B4-BE49-F238E27FC236}">
                <a16:creationId xmlns:a16="http://schemas.microsoft.com/office/drawing/2014/main" id="{E5AC356E-1D9B-4BF5-9EE6-EAC3317587B8}"/>
              </a:ext>
            </a:extLst>
          </p:cNvPr>
          <p:cNvSpPr txBox="1"/>
          <p:nvPr/>
        </p:nvSpPr>
        <p:spPr>
          <a:xfrm>
            <a:off x="6132514" y="2081123"/>
            <a:ext cx="6059486" cy="1077218"/>
          </a:xfrm>
          <a:prstGeom prst="rect">
            <a:avLst/>
          </a:prstGeom>
          <a:noFill/>
        </p:spPr>
        <p:txBody>
          <a:bodyPr wrap="square" rtlCol="0">
            <a:spAutoFit/>
          </a:bodyPr>
          <a:lstStyle/>
          <a:p>
            <a:pPr algn="just"/>
            <a:r>
              <a:rPr lang="fr-FR" sz="1600" dirty="0">
                <a:latin typeface="Bahnschrift" panose="020B0502040204020203" pitchFamily="34" charset="0"/>
              </a:rPr>
              <a:t>Dans le fichier </a:t>
            </a:r>
            <a:r>
              <a:rPr lang="fr-FR" sz="1600" dirty="0" err="1">
                <a:latin typeface="Bahnschrift" panose="020B0502040204020203" pitchFamily="34" charset="0"/>
              </a:rPr>
              <a:t>telegraf.conf</a:t>
            </a:r>
            <a:r>
              <a:rPr lang="fr-FR" sz="1600" dirty="0">
                <a:latin typeface="Bahnschrift" panose="020B0502040204020203" pitchFamily="34" charset="0"/>
              </a:rPr>
              <a:t>, il y a le plugin « </a:t>
            </a:r>
            <a:r>
              <a:rPr lang="fr-FR" sz="1600" dirty="0" err="1">
                <a:latin typeface="Bahnschrift" panose="020B0502040204020203" pitchFamily="34" charset="0"/>
              </a:rPr>
              <a:t>output.prometheus_client</a:t>
            </a:r>
            <a:r>
              <a:rPr lang="fr-FR" sz="1600" dirty="0">
                <a:latin typeface="Bahnschrift" panose="020B0502040204020203" pitchFamily="34" charset="0"/>
              </a:rPr>
              <a:t> » il faut venir le configurer avec le bon port pour qu’il puisse communiquer avec le </a:t>
            </a:r>
            <a:r>
              <a:rPr lang="fr-FR" sz="1600" dirty="0" err="1">
                <a:latin typeface="Bahnschrift" panose="020B0502040204020203" pitchFamily="34" charset="0"/>
              </a:rPr>
              <a:t>telegraf</a:t>
            </a:r>
            <a:r>
              <a:rPr lang="fr-FR" sz="1600" dirty="0">
                <a:latin typeface="Bahnschrift" panose="020B0502040204020203" pitchFamily="34" charset="0"/>
              </a:rPr>
              <a:t> du serveur </a:t>
            </a:r>
            <a:r>
              <a:rPr lang="fr-FR" sz="1600" dirty="0" err="1">
                <a:latin typeface="Bahnschrift" panose="020B0502040204020203" pitchFamily="34" charset="0"/>
              </a:rPr>
              <a:t>lamp</a:t>
            </a:r>
            <a:endParaRPr lang="fr-FR" sz="1600" dirty="0">
              <a:latin typeface="Bahnschrift" panose="020B0502040204020203" pitchFamily="34" charset="0"/>
            </a:endParaRPr>
          </a:p>
        </p:txBody>
      </p:sp>
    </p:spTree>
    <p:extLst>
      <p:ext uri="{BB962C8B-B14F-4D97-AF65-F5344CB8AC3E}">
        <p14:creationId xmlns:p14="http://schemas.microsoft.com/office/powerpoint/2010/main" val="38633488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1388</TotalTime>
  <Words>1001</Words>
  <Application>Microsoft Office PowerPoint</Application>
  <PresentationFormat>Grand écran</PresentationFormat>
  <Paragraphs>132</Paragraphs>
  <Slides>12</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12</vt:i4>
      </vt:variant>
    </vt:vector>
  </HeadingPairs>
  <TitlesOfParts>
    <vt:vector size="19" baseType="lpstr">
      <vt:lpstr>Arial</vt:lpstr>
      <vt:lpstr>Bahnschrift</vt:lpstr>
      <vt:lpstr>Calibri</vt:lpstr>
      <vt:lpstr>Century Gothic</vt:lpstr>
      <vt:lpstr>Times New Roman</vt:lpstr>
      <vt:lpstr>Wingdings 3</vt:lpstr>
      <vt:lpstr>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Helmi Malli</dc:creator>
  <cp:lastModifiedBy>Helmi Malli</cp:lastModifiedBy>
  <cp:revision>64</cp:revision>
  <dcterms:created xsi:type="dcterms:W3CDTF">2022-06-13T09:56:43Z</dcterms:created>
  <dcterms:modified xsi:type="dcterms:W3CDTF">2022-06-23T11:33:58Z</dcterms:modified>
</cp:coreProperties>
</file>